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3"/>
  </p:notesMasterIdLst>
  <p:sldIdLst>
    <p:sldId id="256" r:id="rId2"/>
    <p:sldId id="966" r:id="rId3"/>
    <p:sldId id="989" r:id="rId4"/>
    <p:sldId id="990" r:id="rId5"/>
    <p:sldId id="973" r:id="rId6"/>
    <p:sldId id="991" r:id="rId7"/>
    <p:sldId id="1003" r:id="rId8"/>
    <p:sldId id="1005" r:id="rId9"/>
    <p:sldId id="996" r:id="rId10"/>
    <p:sldId id="997" r:id="rId11"/>
    <p:sldId id="912" r:id="rId12"/>
    <p:sldId id="999" r:id="rId13"/>
    <p:sldId id="1000" r:id="rId14"/>
    <p:sldId id="1004" r:id="rId15"/>
    <p:sldId id="1001" r:id="rId16"/>
    <p:sldId id="1006" r:id="rId17"/>
    <p:sldId id="1008" r:id="rId18"/>
    <p:sldId id="1009" r:id="rId19"/>
    <p:sldId id="1010" r:id="rId20"/>
    <p:sldId id="1002" r:id="rId21"/>
    <p:sldId id="95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B"/>
    <a:srgbClr val="DFFDF4"/>
    <a:srgbClr val="B9EDFF"/>
    <a:srgbClr val="334248"/>
    <a:srgbClr val="DFA1C1"/>
    <a:srgbClr val="F3F3F3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96" autoAdjust="0"/>
    <p:restoredTop sz="92865" autoAdjust="0"/>
  </p:normalViewPr>
  <p:slideViewPr>
    <p:cSldViewPr snapToGrid="0" snapToObjects="1">
      <p:cViewPr varScale="1">
        <p:scale>
          <a:sx n="110" d="100"/>
          <a:sy n="110" d="100"/>
        </p:scale>
        <p:origin x="18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A59C5-A323-A24D-BF5B-AA853ED2B92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E05D1-71EC-7E49-A293-A323ABCC4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47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05D1-71EC-7E49-A293-A323ABCC4A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42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05D1-71EC-7E49-A293-A323ABCC4A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1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05D1-71EC-7E49-A293-A323ABCC4A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E05D1-71EC-7E49-A293-A323ABCC4A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1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5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3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7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5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7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2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84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6D3A-F710-9541-8908-58FF969A0C3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3B52-E3A7-AA40-9866-32D38F06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89CD6-DA6F-42FC-8CC5-582FE3308739}"/>
              </a:ext>
            </a:extLst>
          </p:cNvPr>
          <p:cNvSpPr/>
          <p:nvPr userDrawn="1"/>
        </p:nvSpPr>
        <p:spPr>
          <a:xfrm>
            <a:off x="0" y="1325564"/>
            <a:ext cx="9144000" cy="2097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163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lvinam@sccwrp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D5D9-F4B9-E44A-A500-9FCD97287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5319"/>
            <a:ext cx="9144000" cy="2882943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Bioanalytical Tools – Emerging technology to assess the impact of environmental contaminants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DB769-D818-C040-9320-380D87BC0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552" y="3868105"/>
            <a:ext cx="5941934" cy="845698"/>
          </a:xfrm>
        </p:spPr>
        <p:txBody>
          <a:bodyPr>
            <a:normAutofit fontScale="85000" lnSpcReduction="10000"/>
          </a:bodyPr>
          <a:lstStyle/>
          <a:p>
            <a:r>
              <a:rPr lang="en-US" sz="3300" dirty="0"/>
              <a:t>Alvina Mehinto</a:t>
            </a:r>
          </a:p>
          <a:p>
            <a:r>
              <a:rPr lang="en-US" dirty="0"/>
              <a:t>Southern California Coastal Water Research Project </a:t>
            </a:r>
          </a:p>
        </p:txBody>
      </p:sp>
      <p:pic>
        <p:nvPicPr>
          <p:cNvPr id="6" name="Picture 5" descr="SCCWRP clear background.png">
            <a:extLst>
              <a:ext uri="{FF2B5EF4-FFF2-40B4-BE49-F238E27FC236}">
                <a16:creationId xmlns:a16="http://schemas.microsoft.com/office/drawing/2014/main" id="{376A3EB8-009E-45D4-B961-AD0B467851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797" y="3868105"/>
            <a:ext cx="1062775" cy="73152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7B815-613A-4665-A45F-4791994CC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428" y="6135420"/>
            <a:ext cx="787894" cy="602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230394-724F-465D-9196-3815A1AC45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32"/>
          <a:stretch/>
        </p:blipFill>
        <p:spPr>
          <a:xfrm>
            <a:off x="7160775" y="6202272"/>
            <a:ext cx="618647" cy="603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8B6DDF-5963-408A-AE50-A5FCD340A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35" y="6252218"/>
            <a:ext cx="461373" cy="5029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76AB6E-E690-4816-A6C7-A12375B7C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" y="6266343"/>
            <a:ext cx="633253" cy="5556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D2E0B8-4275-474F-9A38-02ADBAAF4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535" y="6312279"/>
            <a:ext cx="1179166" cy="4321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CA102E-258C-4526-AEBC-AC1A25AC0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173" y="6495201"/>
            <a:ext cx="1006392" cy="2579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E6232-2819-452D-9D98-188593DD9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6506" y="6512387"/>
            <a:ext cx="1125025" cy="24075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CAE1FEA-76C7-4128-822E-394C142B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60" y="6290191"/>
            <a:ext cx="1875184" cy="46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206502-F0E7-412F-B37E-1EB9B09F10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645" t="6956" r="16156" b="7604"/>
          <a:stretch/>
        </p:blipFill>
        <p:spPr>
          <a:xfrm>
            <a:off x="5325823" y="6186519"/>
            <a:ext cx="714021" cy="6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74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Bioscreening of effluent-impacted rivers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924494"/>
            <a:ext cx="8229600" cy="44231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Samples from 8 wastewater treatment plants and ~30 sites in receiving waters throughout California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Bioactivity patterns </a:t>
            </a:r>
            <a:r>
              <a:rPr lang="en-US" sz="2000" dirty="0"/>
              <a:t>reflected the level of treatment and concurred with</a:t>
            </a:r>
            <a:r>
              <a:rPr lang="en-US" sz="2000" dirty="0">
                <a:cs typeface="Aparajita" panose="020B0604020202020204" pitchFamily="34" charset="0"/>
              </a:rPr>
              <a:t> available water quality 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FF4349-0C80-49F2-811B-0DB216EDECB5}"/>
              </a:ext>
            </a:extLst>
          </p:cNvPr>
          <p:cNvGrpSpPr/>
          <p:nvPr/>
        </p:nvGrpSpPr>
        <p:grpSpPr>
          <a:xfrm>
            <a:off x="826640" y="2699376"/>
            <a:ext cx="7527843" cy="2560320"/>
            <a:chOff x="826640" y="2699376"/>
            <a:chExt cx="7527843" cy="2560320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CAB43584-4DC8-458C-A00D-A7B17772980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0589367"/>
                </p:ext>
              </p:extLst>
            </p:nvPr>
          </p:nvGraphicFramePr>
          <p:xfrm>
            <a:off x="4572000" y="2699376"/>
            <a:ext cx="3782483" cy="2560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Prism 8" r:id="rId3" imgW="4244560" imgH="2872589" progId="Prism8.Document">
                    <p:embed/>
                  </p:oleObj>
                </mc:Choice>
                <mc:Fallback>
                  <p:oleObj name="Prism 8" r:id="rId3" imgW="4244560" imgH="2872589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72000" y="2699376"/>
                          <a:ext cx="3782483" cy="2560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1F8CC0C8-315C-469C-A029-E42FE84CAF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9942560"/>
                </p:ext>
              </p:extLst>
            </p:nvPr>
          </p:nvGraphicFramePr>
          <p:xfrm>
            <a:off x="826640" y="2699376"/>
            <a:ext cx="3702941" cy="2560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name="Prism 8" r:id="rId5" imgW="4166770" imgH="2881592" progId="Prism8.Document">
                    <p:embed/>
                  </p:oleObj>
                </mc:Choice>
                <mc:Fallback>
                  <p:oleObj name="Prism 8" r:id="rId5" imgW="4166770" imgH="2881592" progId="Prism8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26640" y="2699376"/>
                          <a:ext cx="3702941" cy="2560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A7E221-9BEF-4CA8-9964-6604EF73CF4C}"/>
              </a:ext>
            </a:extLst>
          </p:cNvPr>
          <p:cNvCxnSpPr/>
          <p:nvPr/>
        </p:nvCxnSpPr>
        <p:spPr>
          <a:xfrm>
            <a:off x="1489166" y="4833257"/>
            <a:ext cx="2542903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57487-8E80-4EA3-8BEA-3C60DC6B105D}"/>
              </a:ext>
            </a:extLst>
          </p:cNvPr>
          <p:cNvCxnSpPr/>
          <p:nvPr/>
        </p:nvCxnSpPr>
        <p:spPr>
          <a:xfrm>
            <a:off x="5290457" y="4789712"/>
            <a:ext cx="2542903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6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F7A6-F5EC-6B42-B978-06D9B98E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Reproducibility of results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248A44-CC7E-44CE-BD41-EF9CFC4E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12" y="1894983"/>
            <a:ext cx="818796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 We have participated in several </a:t>
            </a:r>
            <a:r>
              <a:rPr lang="en-US" sz="2000" dirty="0" err="1"/>
              <a:t>intercomparison</a:t>
            </a:r>
            <a:r>
              <a:rPr lang="en-US" sz="2000" dirty="0"/>
              <a:t> exercises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1800" dirty="0"/>
              <a:t>Blind analyses of water sample extracts using commercially available assays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1800" dirty="0"/>
              <a:t>Five laboratories with different level of expertise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1800" dirty="0"/>
              <a:t>Data quality evaluated based on set of QA criteria (e.g. calibration, blanks, cytotoxicity)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15F65F-1A58-4E2D-978B-C19BBA1E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08" y="3712126"/>
            <a:ext cx="4331369" cy="27432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E30172-4F3A-4F3C-883E-0C58E740964E}"/>
              </a:ext>
            </a:extLst>
          </p:cNvPr>
          <p:cNvCxnSpPr/>
          <p:nvPr/>
        </p:nvCxnSpPr>
        <p:spPr>
          <a:xfrm>
            <a:off x="3365862" y="5329644"/>
            <a:ext cx="3383280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661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171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Bioscreening of coastal &amp; marine sediment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9E24F9-73A0-406F-B691-EC358963C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2806" b="-936"/>
          <a:stretch/>
        </p:blipFill>
        <p:spPr>
          <a:xfrm>
            <a:off x="169970" y="1788041"/>
            <a:ext cx="7102700" cy="4814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936" y="1788040"/>
            <a:ext cx="3823063" cy="164096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1800" dirty="0">
                <a:cs typeface="Aparajita" panose="020B0604020202020204" pitchFamily="34" charset="0"/>
              </a:rPr>
              <a:t>Part of Bight 18 regional survey which aims to assess: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SzPct val="100000"/>
              <a:buFontTx/>
              <a:buChar char="-"/>
            </a:pPr>
            <a:r>
              <a:rPr lang="en-US" sz="1600" dirty="0">
                <a:cs typeface="Aparajita" panose="020B0604020202020204" pitchFamily="34" charset="0"/>
              </a:rPr>
              <a:t>sediment quality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SzPct val="100000"/>
              <a:buFontTx/>
              <a:buChar char="-"/>
            </a:pPr>
            <a:r>
              <a:rPr lang="en-US" sz="1600" dirty="0">
                <a:cs typeface="Aparajita" panose="020B0604020202020204" pitchFamily="34" charset="0"/>
              </a:rPr>
              <a:t>benthic communities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SzPct val="100000"/>
              <a:buFontTx/>
              <a:buChar char="-"/>
            </a:pPr>
            <a:r>
              <a:rPr lang="en-US" sz="1600" dirty="0">
                <a:cs typeface="Aparajita" panose="020B0604020202020204" pitchFamily="34" charset="0"/>
              </a:rPr>
              <a:t>fish health and bioaccumulation 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SzPct val="100000"/>
              <a:buFontTx/>
              <a:buChar char="-"/>
            </a:pPr>
            <a:r>
              <a:rPr lang="en-US" sz="1600" i="1" dirty="0">
                <a:cs typeface="Aparajita" panose="020B0604020202020204" pitchFamily="34" charset="0"/>
              </a:rPr>
              <a:t>ocean acidification and algal toxins</a:t>
            </a:r>
          </a:p>
        </p:txBody>
      </p:sp>
    </p:spTree>
    <p:extLst>
      <p:ext uri="{BB962C8B-B14F-4D97-AF65-F5344CB8AC3E}">
        <p14:creationId xmlns:p14="http://schemas.microsoft.com/office/powerpoint/2010/main" val="2333289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171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Cell bioassay for site prioritization …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69" y="2077792"/>
            <a:ext cx="7897782" cy="39257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Study aimed to evaluate extent and magnitude of bioscreening responses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Highest </a:t>
            </a:r>
            <a:r>
              <a:rPr lang="en-US" sz="2000" dirty="0" err="1">
                <a:cs typeface="Aparajita" panose="020B0604020202020204" pitchFamily="34" charset="0"/>
              </a:rPr>
              <a:t>AhR</a:t>
            </a:r>
            <a:r>
              <a:rPr lang="en-US" sz="2000" dirty="0">
                <a:cs typeface="Aparajita" panose="020B0604020202020204" pitchFamily="34" charset="0"/>
              </a:rPr>
              <a:t> bioactivity levels were </a:t>
            </a:r>
          </a:p>
          <a:p>
            <a:pPr marL="233363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2000" dirty="0">
                <a:cs typeface="Aparajita" panose="020B0604020202020204" pitchFamily="34" charset="0"/>
              </a:rPr>
              <a:t>found in estuaries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Only 1 sample from Channel Islands </a:t>
            </a:r>
          </a:p>
          <a:p>
            <a:pPr marL="233363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2000" dirty="0">
                <a:cs typeface="Aparajita" panose="020B0604020202020204" pitchFamily="34" charset="0"/>
              </a:rPr>
              <a:t>had quantifiable </a:t>
            </a:r>
            <a:r>
              <a:rPr lang="en-US" sz="2000" dirty="0" err="1">
                <a:cs typeface="Aparajita" panose="020B0604020202020204" pitchFamily="34" charset="0"/>
              </a:rPr>
              <a:t>AhR</a:t>
            </a:r>
            <a:r>
              <a:rPr lang="en-US" sz="2000" dirty="0">
                <a:cs typeface="Aparajita" panose="020B0604020202020204" pitchFamily="34" charset="0"/>
              </a:rPr>
              <a:t> bioactivity</a:t>
            </a:r>
          </a:p>
          <a:p>
            <a:pPr marL="233363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000" dirty="0">
              <a:cs typeface="Aparajita" panose="020B0604020202020204" pitchFamily="34" charset="0"/>
            </a:endParaRPr>
          </a:p>
          <a:p>
            <a:pPr marL="233363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000" dirty="0">
              <a:cs typeface="Aparajit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45C24-F992-429C-A824-8B6DE0FB6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811" y="2601392"/>
            <a:ext cx="3474720" cy="36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13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43819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… and guiding further testing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3899"/>
            <a:ext cx="4276636" cy="41430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Overall, good agreement between </a:t>
            </a:r>
            <a:r>
              <a:rPr lang="en-US" sz="2000" dirty="0" err="1">
                <a:cs typeface="Aparajita" panose="020B0604020202020204" pitchFamily="34" charset="0"/>
              </a:rPr>
              <a:t>AhR</a:t>
            </a:r>
            <a:r>
              <a:rPr lang="en-US" sz="2000" dirty="0">
                <a:cs typeface="Aparajita" panose="020B0604020202020204" pitchFamily="34" charset="0"/>
              </a:rPr>
              <a:t> bioactivities and ∑PAHs measured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Less so with toxicity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But &gt;75% of samples with no/low bioactivity were nontoxic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Differences in test sensitivity &amp; endpoints could explain the discrepancies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000" dirty="0">
              <a:cs typeface="Aparajit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F2D89A-3EA9-4343-ADA3-29D3FC859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06"/>
          <a:stretch/>
        </p:blipFill>
        <p:spPr>
          <a:xfrm>
            <a:off x="5224586" y="1910871"/>
            <a:ext cx="3001904" cy="219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154C05-F675-4331-8CA0-39F5615A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696" y="4217957"/>
            <a:ext cx="3351438" cy="2194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BADF42-0270-4FBC-8762-2FE501018EF6}"/>
              </a:ext>
            </a:extLst>
          </p:cNvPr>
          <p:cNvSpPr/>
          <p:nvPr/>
        </p:nvSpPr>
        <p:spPr>
          <a:xfrm>
            <a:off x="6644459" y="2346771"/>
            <a:ext cx="1230595" cy="923354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0F3A7E-55A0-4B17-A848-7CCB68D8C208}"/>
              </a:ext>
            </a:extLst>
          </p:cNvPr>
          <p:cNvSpPr/>
          <p:nvPr/>
        </p:nvSpPr>
        <p:spPr>
          <a:xfrm>
            <a:off x="5827169" y="3270125"/>
            <a:ext cx="565447" cy="317750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Linking cell bioactivity to aquatic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33" y="1903227"/>
            <a:ext cx="8208335" cy="4508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Area of ongoing research globally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‐"/>
            </a:pPr>
            <a:r>
              <a:rPr lang="en-US" sz="1900" dirty="0">
                <a:cs typeface="Aparajita" panose="020B0604020202020204" pitchFamily="34" charset="0"/>
              </a:rPr>
              <a:t>Understand the relationship between biological events at the cellular and whole organism levels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‐"/>
            </a:pPr>
            <a:r>
              <a:rPr lang="en-US" sz="1900" dirty="0">
                <a:cs typeface="Aparajita" panose="020B0604020202020204" pitchFamily="34" charset="0"/>
              </a:rPr>
              <a:t>Develop monitoring trigger values protective of aquatic life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‐"/>
            </a:pPr>
            <a:endParaRPr lang="en-US" sz="23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We are using an Adverse Outcome Pathway concept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8B627A-7802-4371-AF3A-DC04BECB7B64}"/>
              </a:ext>
            </a:extLst>
          </p:cNvPr>
          <p:cNvGrpSpPr/>
          <p:nvPr/>
        </p:nvGrpSpPr>
        <p:grpSpPr>
          <a:xfrm>
            <a:off x="863978" y="4428127"/>
            <a:ext cx="7780293" cy="1881585"/>
            <a:chOff x="863978" y="4491318"/>
            <a:chExt cx="7780293" cy="1881585"/>
          </a:xfrm>
        </p:grpSpPr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230A1D63-4789-4DF6-A139-EABF1B21074D}"/>
                </a:ext>
              </a:extLst>
            </p:cNvPr>
            <p:cNvSpPr/>
            <p:nvPr/>
          </p:nvSpPr>
          <p:spPr>
            <a:xfrm rot="5400000">
              <a:off x="5877148" y="3761959"/>
              <a:ext cx="395651" cy="2990637"/>
            </a:xfrm>
            <a:prstGeom prst="rightBrace">
              <a:avLst>
                <a:gd name="adj1" fmla="val 56770"/>
                <a:gd name="adj2" fmla="val 50000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9E9738E2-F18D-4CC7-813B-99EFCDAA61A9}"/>
                </a:ext>
              </a:extLst>
            </p:cNvPr>
            <p:cNvSpPr/>
            <p:nvPr/>
          </p:nvSpPr>
          <p:spPr bwMode="auto">
            <a:xfrm>
              <a:off x="2126505" y="4491319"/>
              <a:ext cx="1741377" cy="702857"/>
            </a:xfrm>
            <a:prstGeom prst="chevron">
              <a:avLst>
                <a:gd name="adj" fmla="val 30643"/>
              </a:avLst>
            </a:prstGeom>
            <a:solidFill>
              <a:srgbClr val="FFFEE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Cell receptor activity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BDC387A6-8412-46BF-AF12-55F9CDC2C1E3}"/>
                </a:ext>
              </a:extLst>
            </p:cNvPr>
            <p:cNvSpPr/>
            <p:nvPr/>
          </p:nvSpPr>
          <p:spPr bwMode="auto">
            <a:xfrm>
              <a:off x="3697757" y="4491318"/>
              <a:ext cx="1912489" cy="702145"/>
            </a:xfrm>
            <a:prstGeom prst="chevron">
              <a:avLst>
                <a:gd name="adj" fmla="val 306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Altered genes/ proteins levels</a:t>
              </a: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C44FD3DB-16C2-4FE0-B400-E33C61C0AB1F}"/>
                </a:ext>
              </a:extLst>
            </p:cNvPr>
            <p:cNvSpPr/>
            <p:nvPr/>
          </p:nvSpPr>
          <p:spPr bwMode="auto">
            <a:xfrm>
              <a:off x="863978" y="4491319"/>
              <a:ext cx="1432655" cy="701125"/>
            </a:xfrm>
            <a:prstGeom prst="chevron">
              <a:avLst>
                <a:gd name="adj" fmla="val 3064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kern="0" dirty="0">
                  <a:solidFill>
                    <a:schemeClr val="tx1"/>
                  </a:solidFill>
                </a:rPr>
                <a:t>Chemical exposure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0C2B4B9A-1EA0-4C80-96FA-80D77898AAA4}"/>
                </a:ext>
              </a:extLst>
            </p:cNvPr>
            <p:cNvSpPr/>
            <p:nvPr/>
          </p:nvSpPr>
          <p:spPr bwMode="auto">
            <a:xfrm>
              <a:off x="5446364" y="4491684"/>
              <a:ext cx="1337199" cy="699026"/>
            </a:xfrm>
            <a:prstGeom prst="chevron">
              <a:avLst>
                <a:gd name="adj" fmla="val 30643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Tissue damage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1D84889-7044-45A2-A380-F0FF20CF448A}"/>
                </a:ext>
              </a:extLst>
            </p:cNvPr>
            <p:cNvSpPr/>
            <p:nvPr/>
          </p:nvSpPr>
          <p:spPr bwMode="auto">
            <a:xfrm>
              <a:off x="6613252" y="4491684"/>
              <a:ext cx="2031019" cy="702145"/>
            </a:xfrm>
            <a:prstGeom prst="chevron">
              <a:avLst>
                <a:gd name="adj" fmla="val 30643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Whole organism changes</a:t>
              </a:r>
            </a:p>
          </p:txBody>
        </p:sp>
        <p:pic>
          <p:nvPicPr>
            <p:cNvPr id="19" name="Picture 1" descr="C:\Users\charmylee\AppData\Roaming\Tencent\Users\276539264\QQ\WinTemp\RichOle\39BX2ACI71%6]OPKL9EPTEG.jpg">
              <a:extLst>
                <a:ext uri="{FF2B5EF4-FFF2-40B4-BE49-F238E27FC236}">
                  <a16:creationId xmlns:a16="http://schemas.microsoft.com/office/drawing/2014/main" id="{8A310DD1-D492-46F8-A2C0-4E9C43D82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081" y="5144696"/>
              <a:ext cx="746504" cy="46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293D0B-2D39-40A9-8E49-DC102BE89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2259" y="5362745"/>
              <a:ext cx="911790" cy="3957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01698D-15AA-4A97-866A-0E3D0F6D5CCB}"/>
                </a:ext>
              </a:extLst>
            </p:cNvPr>
            <p:cNvSpPr txBox="1"/>
            <p:nvPr/>
          </p:nvSpPr>
          <p:spPr>
            <a:xfrm>
              <a:off x="1985584" y="5788128"/>
              <a:ext cx="5172831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     lowest conc. for         -</a:t>
              </a:r>
              <a:r>
                <a:rPr lang="en-US" sz="1600" i="1" dirty="0">
                  <a:sym typeface="Wingdings" panose="05000000000000000000" pitchFamily="2" charset="2"/>
                </a:rPr>
                <a:t>-&gt;</a:t>
              </a:r>
              <a:r>
                <a:rPr lang="en-US" sz="1600" i="1" dirty="0"/>
                <a:t>   10 × ?   --&gt;       lowest conc. for</a:t>
              </a:r>
            </a:p>
            <a:p>
              <a:r>
                <a:rPr lang="en-US" sz="1600" i="1" dirty="0"/>
                <a:t>  </a:t>
              </a:r>
              <a:r>
                <a:rPr lang="en-US" sz="1600" i="1" dirty="0" err="1"/>
                <a:t>bioscreen</a:t>
              </a:r>
              <a:r>
                <a:rPr lang="en-US" sz="1600" i="1" dirty="0"/>
                <a:t> response                                       animal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65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– Example –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In vitro / in vivo estrogenic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62" y="1945757"/>
            <a:ext cx="8092888" cy="4231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Exposures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Lab-based: single chemicals and effluent dilutions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Field-based: effluent impacted river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Biological models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Fish: fathead minnows and </a:t>
            </a:r>
            <a:r>
              <a:rPr lang="en-US" sz="2000" i="1" dirty="0" err="1">
                <a:cs typeface="Aparajita" panose="020B0604020202020204" pitchFamily="34" charset="0"/>
              </a:rPr>
              <a:t>Menidia</a:t>
            </a:r>
            <a:r>
              <a:rPr lang="en-US" sz="2000" dirty="0">
                <a:cs typeface="Aparajita" panose="020B0604020202020204" pitchFamily="34" charset="0"/>
              </a:rPr>
              <a:t> silversides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Cell assays: ER</a:t>
            </a:r>
            <a:r>
              <a:rPr lang="el-GR" sz="2000" dirty="0">
                <a:cs typeface="Aparajita" panose="020B0604020202020204" pitchFamily="34" charset="0"/>
              </a:rPr>
              <a:t>α</a:t>
            </a:r>
            <a:r>
              <a:rPr lang="en-US" sz="2000" dirty="0">
                <a:cs typeface="Aparajita" panose="020B0604020202020204" pitchFamily="34" charset="0"/>
              </a:rPr>
              <a:t> </a:t>
            </a:r>
            <a:r>
              <a:rPr lang="en-US" sz="2000" dirty="0" err="1">
                <a:cs typeface="Aparajita" panose="020B0604020202020204" pitchFamily="34" charset="0"/>
              </a:rPr>
              <a:t>GeneBlazer</a:t>
            </a:r>
            <a:r>
              <a:rPr lang="en-US" sz="2000" dirty="0">
                <a:cs typeface="Aparajita" panose="020B0604020202020204" pitchFamily="34" charset="0"/>
              </a:rPr>
              <a:t> (</a:t>
            </a:r>
            <a:r>
              <a:rPr lang="en-US" sz="2000" dirty="0" err="1">
                <a:cs typeface="Aparajita" panose="020B0604020202020204" pitchFamily="34" charset="0"/>
              </a:rPr>
              <a:t>LifeTech</a:t>
            </a:r>
            <a:r>
              <a:rPr lang="en-US" sz="2000" dirty="0">
                <a:cs typeface="Aparajita" panose="020B0604020202020204" pitchFamily="34" charset="0"/>
              </a:rPr>
              <a:t>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endParaRPr lang="en-US" sz="20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Endpoints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Chemical conc. and bioactivity in water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Gene/protein changes in fish tissues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Development, reproduction, survival</a:t>
            </a:r>
          </a:p>
        </p:txBody>
      </p:sp>
      <p:pic>
        <p:nvPicPr>
          <p:cNvPr id="8" name="Picture 7" descr="A picture containing indoor, table, bottle, water&#10;&#10;Description automatically generated">
            <a:extLst>
              <a:ext uri="{FF2B5EF4-FFF2-40B4-BE49-F238E27FC236}">
                <a16:creationId xmlns:a16="http://schemas.microsoft.com/office/drawing/2014/main" id="{EED24147-3EB4-44A3-933D-ED50FEF99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092" y="2589610"/>
            <a:ext cx="1710208" cy="1828800"/>
          </a:xfrm>
          <a:prstGeom prst="rect">
            <a:avLst/>
          </a:prstGeom>
        </p:spPr>
      </p:pic>
      <p:pic>
        <p:nvPicPr>
          <p:cNvPr id="10" name="Picture 9" descr="A picture containing outdoor, man, person, tree&#10;&#10;Description automatically generated">
            <a:extLst>
              <a:ext uri="{FF2B5EF4-FFF2-40B4-BE49-F238E27FC236}">
                <a16:creationId xmlns:a16="http://schemas.microsoft.com/office/drawing/2014/main" id="{46D95103-F311-4CE6-AC57-194DF0E5E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62" r="4620"/>
          <a:stretch/>
        </p:blipFill>
        <p:spPr>
          <a:xfrm>
            <a:off x="6046538" y="4772296"/>
            <a:ext cx="3034762" cy="20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0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A02F06-CB2B-4031-8D33-9C5D4723B7EB}"/>
              </a:ext>
            </a:extLst>
          </p:cNvPr>
          <p:cNvSpPr txBox="1"/>
          <p:nvPr/>
        </p:nvSpPr>
        <p:spPr>
          <a:xfrm>
            <a:off x="465221" y="2009017"/>
            <a:ext cx="74912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28-d exposure of juvenile silversides</a:t>
            </a:r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Animal responses at conc. 5-25 x higher than cell assay responses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Using AOP knowledge to screen for toxicity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8B627A-7802-4371-AF3A-DC04BECB7B64}"/>
              </a:ext>
            </a:extLst>
          </p:cNvPr>
          <p:cNvGrpSpPr/>
          <p:nvPr/>
        </p:nvGrpSpPr>
        <p:grpSpPr>
          <a:xfrm>
            <a:off x="1443836" y="2708930"/>
            <a:ext cx="7122197" cy="702858"/>
            <a:chOff x="2126506" y="4491318"/>
            <a:chExt cx="6825229" cy="702858"/>
          </a:xfrm>
          <a:noFill/>
        </p:grpSpPr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9E9738E2-F18D-4CC7-813B-99EFCDAA61A9}"/>
                </a:ext>
              </a:extLst>
            </p:cNvPr>
            <p:cNvSpPr/>
            <p:nvPr/>
          </p:nvSpPr>
          <p:spPr bwMode="auto">
            <a:xfrm>
              <a:off x="2126506" y="4491319"/>
              <a:ext cx="1571252" cy="702857"/>
            </a:xfrm>
            <a:prstGeom prst="chevron">
              <a:avLst>
                <a:gd name="adj" fmla="val 3064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ERa</a:t>
              </a:r>
              <a:r>
                <a:rPr lang="en-US" sz="1600" b="1" dirty="0">
                  <a:solidFill>
                    <a:schemeClr val="tx1"/>
                  </a:solidFill>
                </a:rPr>
                <a:t> bioactivity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BDC387A6-8412-46BF-AF12-55F9CDC2C1E3}"/>
                </a:ext>
              </a:extLst>
            </p:cNvPr>
            <p:cNvSpPr/>
            <p:nvPr/>
          </p:nvSpPr>
          <p:spPr bwMode="auto">
            <a:xfrm>
              <a:off x="3554910" y="4491318"/>
              <a:ext cx="2036674" cy="702145"/>
            </a:xfrm>
            <a:prstGeom prst="chevron">
              <a:avLst>
                <a:gd name="adj" fmla="val 3064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Increased </a:t>
              </a:r>
              <a:r>
                <a:rPr lang="en-US" sz="1600" b="1" dirty="0" err="1">
                  <a:solidFill>
                    <a:schemeClr val="tx1"/>
                  </a:solidFill>
                </a:rPr>
                <a:t>vtg</a:t>
              </a:r>
              <a:r>
                <a:rPr lang="en-US" sz="1600" b="1" dirty="0">
                  <a:solidFill>
                    <a:schemeClr val="tx1"/>
                  </a:solidFill>
                </a:rPr>
                <a:t>/</a:t>
              </a:r>
              <a:r>
                <a:rPr lang="en-US" sz="1600" b="1" dirty="0" err="1">
                  <a:solidFill>
                    <a:schemeClr val="tx1"/>
                  </a:solidFill>
                </a:rPr>
                <a:t>chg</a:t>
              </a:r>
              <a:r>
                <a:rPr lang="en-US" sz="1600" b="1" dirty="0">
                  <a:solidFill>
                    <a:schemeClr val="tx1"/>
                  </a:solidFill>
                </a:rPr>
                <a:t> gene expression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0C2B4B9A-1EA0-4C80-96FA-80D77898AAA4}"/>
                </a:ext>
              </a:extLst>
            </p:cNvPr>
            <p:cNvSpPr/>
            <p:nvPr/>
          </p:nvSpPr>
          <p:spPr bwMode="auto">
            <a:xfrm>
              <a:off x="5446364" y="4491684"/>
              <a:ext cx="2024590" cy="699026"/>
            </a:xfrm>
            <a:prstGeom prst="chevron">
              <a:avLst>
                <a:gd name="adj" fmla="val 3064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Impaired gonad development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1D84889-7044-45A2-A380-F0FF20CF448A}"/>
                </a:ext>
              </a:extLst>
            </p:cNvPr>
            <p:cNvSpPr/>
            <p:nvPr/>
          </p:nvSpPr>
          <p:spPr bwMode="auto">
            <a:xfrm>
              <a:off x="7358852" y="4491684"/>
              <a:ext cx="1592883" cy="702145"/>
            </a:xfrm>
            <a:prstGeom prst="chevron">
              <a:avLst>
                <a:gd name="adj" fmla="val 3064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Reduced growth</a:t>
              </a:r>
            </a:p>
          </p:txBody>
        </p: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019ACE5-33DC-446B-A754-3B1784293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933515"/>
              </p:ext>
            </p:extLst>
          </p:nvPr>
        </p:nvGraphicFramePr>
        <p:xfrm>
          <a:off x="1403876" y="3452219"/>
          <a:ext cx="7162157" cy="2049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4454">
                  <a:extLst>
                    <a:ext uri="{9D8B030D-6E8A-4147-A177-3AD203B41FA5}">
                      <a16:colId xmlns:a16="http://schemas.microsoft.com/office/drawing/2014/main" val="3202689737"/>
                    </a:ext>
                  </a:extLst>
                </a:gridCol>
                <a:gridCol w="1744454">
                  <a:extLst>
                    <a:ext uri="{9D8B030D-6E8A-4147-A177-3AD203B41FA5}">
                      <a16:colId xmlns:a16="http://schemas.microsoft.com/office/drawing/2014/main" val="3060294531"/>
                    </a:ext>
                  </a:extLst>
                </a:gridCol>
                <a:gridCol w="1860941">
                  <a:extLst>
                    <a:ext uri="{9D8B030D-6E8A-4147-A177-3AD203B41FA5}">
                      <a16:colId xmlns:a16="http://schemas.microsoft.com/office/drawing/2014/main" val="1881877607"/>
                    </a:ext>
                  </a:extLst>
                </a:gridCol>
                <a:gridCol w="1812308">
                  <a:extLst>
                    <a:ext uri="{9D8B030D-6E8A-4147-A177-3AD203B41FA5}">
                      <a16:colId xmlns:a16="http://schemas.microsoft.com/office/drawing/2014/main" val="1704155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EC</a:t>
                      </a:r>
                      <a:r>
                        <a:rPr lang="en-US" sz="1800" baseline="-25000" dirty="0"/>
                        <a:t>10</a:t>
                      </a:r>
                      <a:r>
                        <a:rPr lang="en-US" sz="1800" baseline="0" dirty="0"/>
                        <a:t> –</a:t>
                      </a:r>
                      <a:r>
                        <a:rPr lang="en-US" sz="1800" dirty="0"/>
                        <a:t> 8 ng/L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EC</a:t>
                      </a:r>
                      <a:r>
                        <a:rPr lang="en-US" sz="1800" baseline="-25000" dirty="0"/>
                        <a:t>10</a:t>
                      </a:r>
                      <a:r>
                        <a:rPr lang="en-US" sz="1800" baseline="0" dirty="0"/>
                        <a:t> -</a:t>
                      </a:r>
                      <a:r>
                        <a:rPr lang="en-US" sz="1800" dirty="0"/>
                        <a:t> 16 ng/L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800" dirty="0"/>
                        <a:t>BEQ &lt;</a:t>
                      </a:r>
                      <a:r>
                        <a:rPr lang="en-US" sz="1800" baseline="0" dirty="0"/>
                        <a:t>5 ng E2/L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200 ng/L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100 ng/L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800" dirty="0"/>
                        <a:t>No increase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</a:t>
                      </a:r>
                    </a:p>
                    <a:p>
                      <a:pPr algn="ctr"/>
                      <a:r>
                        <a:rPr lang="en-US" sz="1800" dirty="0"/>
                        <a:t>200 ng/L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300 ng/L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No effect</a:t>
                      </a:r>
                      <a:r>
                        <a:rPr lang="en-US" sz="1800" baseline="0" dirty="0"/>
                        <a:t> observed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&gt; 500 ng/L</a:t>
                      </a:r>
                      <a:endParaRPr lang="en-US" sz="1800" baseline="0" dirty="0"/>
                    </a:p>
                    <a:p>
                      <a:pPr algn="ctr"/>
                      <a:endParaRPr lang="en-US" sz="1800" baseline="0" dirty="0"/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&gt; 300</a:t>
                      </a:r>
                      <a:r>
                        <a:rPr lang="en-US" sz="1800" baseline="0" dirty="0"/>
                        <a:t> n</a:t>
                      </a:r>
                      <a:r>
                        <a:rPr lang="en-US" sz="1800" dirty="0"/>
                        <a:t>g/L</a:t>
                      </a:r>
                      <a:endParaRPr lang="en-US" sz="1800" baseline="0" dirty="0"/>
                    </a:p>
                    <a:p>
                      <a:pPr algn="ctr"/>
                      <a:endParaRPr lang="en-US" sz="1800" dirty="0"/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No</a:t>
                      </a:r>
                      <a:r>
                        <a:rPr lang="en-US" sz="1800" baseline="0" dirty="0"/>
                        <a:t> effect observed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02011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ABDCAF2F-1C01-4B30-893B-E71C8A5EAE3B}"/>
              </a:ext>
            </a:extLst>
          </p:cNvPr>
          <p:cNvSpPr txBox="1"/>
          <p:nvPr/>
        </p:nvSpPr>
        <p:spPr>
          <a:xfrm>
            <a:off x="400151" y="3700050"/>
            <a:ext cx="100372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E2</a:t>
            </a:r>
          </a:p>
          <a:p>
            <a:pPr algn="ctr"/>
            <a:endParaRPr lang="en-US" b="1" dirty="0"/>
          </a:p>
          <a:p>
            <a:pPr algn="ctr">
              <a:spcBef>
                <a:spcPts val="600"/>
              </a:spcBef>
            </a:pPr>
            <a:r>
              <a:rPr lang="en-US" b="1" dirty="0"/>
              <a:t>E1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Effluent dilution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9FF530-2815-457F-A759-361C96DB57FC}"/>
              </a:ext>
            </a:extLst>
          </p:cNvPr>
          <p:cNvCxnSpPr/>
          <p:nvPr/>
        </p:nvCxnSpPr>
        <p:spPr>
          <a:xfrm>
            <a:off x="342083" y="4132210"/>
            <a:ext cx="8229600" cy="1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63C5F1-E528-4705-97E6-C45D073FF6FE}"/>
              </a:ext>
            </a:extLst>
          </p:cNvPr>
          <p:cNvCxnSpPr/>
          <p:nvPr/>
        </p:nvCxnSpPr>
        <p:spPr>
          <a:xfrm>
            <a:off x="336433" y="4781170"/>
            <a:ext cx="8229600" cy="1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5F77C51-8E44-4850-886F-2A1F0AF07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33" y="2782378"/>
            <a:ext cx="1053053" cy="4532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DC5DE7-16FE-4B46-8379-200AA400E08A}"/>
              </a:ext>
            </a:extLst>
          </p:cNvPr>
          <p:cNvSpPr/>
          <p:nvPr/>
        </p:nvSpPr>
        <p:spPr>
          <a:xfrm>
            <a:off x="290247" y="4850668"/>
            <a:ext cx="8563506" cy="1762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A02F06-CB2B-4031-8D33-9C5D4723B7EB}"/>
              </a:ext>
            </a:extLst>
          </p:cNvPr>
          <p:cNvSpPr txBox="1"/>
          <p:nvPr/>
        </p:nvSpPr>
        <p:spPr>
          <a:xfrm>
            <a:off x="465221" y="2009017"/>
            <a:ext cx="749121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21-d exposure of adult fathead minnows</a:t>
            </a:r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Animal responses at conc. conc. 2 x higher than cell assay responses</a:t>
            </a:r>
          </a:p>
          <a:p>
            <a:pPr marL="223838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Studies confirm our hypotheses that cell bioassays could serve as protective screen for toxicity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Using AOP knowledge to screen for toxicity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8B627A-7802-4371-AF3A-DC04BECB7B64}"/>
              </a:ext>
            </a:extLst>
          </p:cNvPr>
          <p:cNvGrpSpPr/>
          <p:nvPr/>
        </p:nvGrpSpPr>
        <p:grpSpPr>
          <a:xfrm>
            <a:off x="1443836" y="2708930"/>
            <a:ext cx="7074071" cy="702858"/>
            <a:chOff x="2126506" y="4491318"/>
            <a:chExt cx="6779110" cy="702858"/>
          </a:xfrm>
          <a:noFill/>
        </p:grpSpPr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9E9738E2-F18D-4CC7-813B-99EFCDAA61A9}"/>
                </a:ext>
              </a:extLst>
            </p:cNvPr>
            <p:cNvSpPr/>
            <p:nvPr/>
          </p:nvSpPr>
          <p:spPr bwMode="auto">
            <a:xfrm>
              <a:off x="2126506" y="4491319"/>
              <a:ext cx="1571252" cy="702857"/>
            </a:xfrm>
            <a:prstGeom prst="chevron">
              <a:avLst>
                <a:gd name="adj" fmla="val 3064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ERa</a:t>
              </a:r>
              <a:r>
                <a:rPr lang="en-US" sz="1600" b="1" dirty="0">
                  <a:solidFill>
                    <a:schemeClr val="tx1"/>
                  </a:solidFill>
                </a:rPr>
                <a:t> bioactivity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BDC387A6-8412-46BF-AF12-55F9CDC2C1E3}"/>
                </a:ext>
              </a:extLst>
            </p:cNvPr>
            <p:cNvSpPr/>
            <p:nvPr/>
          </p:nvSpPr>
          <p:spPr bwMode="auto">
            <a:xfrm>
              <a:off x="3554910" y="4491318"/>
              <a:ext cx="2024590" cy="702145"/>
            </a:xfrm>
            <a:prstGeom prst="chevron">
              <a:avLst>
                <a:gd name="adj" fmla="val 3064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Increased </a:t>
              </a:r>
              <a:r>
                <a:rPr lang="en-US" sz="1600" b="1" dirty="0" err="1">
                  <a:solidFill>
                    <a:schemeClr val="tx1"/>
                  </a:solidFill>
                </a:rPr>
                <a:t>vtg</a:t>
              </a:r>
              <a:r>
                <a:rPr lang="en-US" sz="1600" b="1" dirty="0">
                  <a:solidFill>
                    <a:schemeClr val="tx1"/>
                  </a:solidFill>
                </a:rPr>
                <a:t> gene expression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0C2B4B9A-1EA0-4C80-96FA-80D77898AAA4}"/>
                </a:ext>
              </a:extLst>
            </p:cNvPr>
            <p:cNvSpPr/>
            <p:nvPr/>
          </p:nvSpPr>
          <p:spPr bwMode="auto">
            <a:xfrm>
              <a:off x="5446364" y="4491684"/>
              <a:ext cx="1799377" cy="699026"/>
            </a:xfrm>
            <a:prstGeom prst="chevron">
              <a:avLst>
                <a:gd name="adj" fmla="val 3064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Altered sex characteristics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1D84889-7044-45A2-A380-F0FF20CF448A}"/>
                </a:ext>
              </a:extLst>
            </p:cNvPr>
            <p:cNvSpPr/>
            <p:nvPr/>
          </p:nvSpPr>
          <p:spPr bwMode="auto">
            <a:xfrm>
              <a:off x="7106239" y="4491684"/>
              <a:ext cx="1799377" cy="702145"/>
            </a:xfrm>
            <a:prstGeom prst="chevron">
              <a:avLst>
                <a:gd name="adj" fmla="val 3064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Reduced reproduction</a:t>
              </a:r>
            </a:p>
          </p:txBody>
        </p: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019ACE5-33DC-446B-A754-3B1784293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56104"/>
              </p:ext>
            </p:extLst>
          </p:nvPr>
        </p:nvGraphicFramePr>
        <p:xfrm>
          <a:off x="1393484" y="3541780"/>
          <a:ext cx="6980494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4454">
                  <a:extLst>
                    <a:ext uri="{9D8B030D-6E8A-4147-A177-3AD203B41FA5}">
                      <a16:colId xmlns:a16="http://schemas.microsoft.com/office/drawing/2014/main" val="3202689737"/>
                    </a:ext>
                  </a:extLst>
                </a:gridCol>
                <a:gridCol w="1744454">
                  <a:extLst>
                    <a:ext uri="{9D8B030D-6E8A-4147-A177-3AD203B41FA5}">
                      <a16:colId xmlns:a16="http://schemas.microsoft.com/office/drawing/2014/main" val="3060294531"/>
                    </a:ext>
                  </a:extLst>
                </a:gridCol>
                <a:gridCol w="1917189">
                  <a:extLst>
                    <a:ext uri="{9D8B030D-6E8A-4147-A177-3AD203B41FA5}">
                      <a16:colId xmlns:a16="http://schemas.microsoft.com/office/drawing/2014/main" val="1881877607"/>
                    </a:ext>
                  </a:extLst>
                </a:gridCol>
                <a:gridCol w="1574397">
                  <a:extLst>
                    <a:ext uri="{9D8B030D-6E8A-4147-A177-3AD203B41FA5}">
                      <a16:colId xmlns:a16="http://schemas.microsoft.com/office/drawing/2014/main" val="1704155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EC</a:t>
                      </a:r>
                      <a:r>
                        <a:rPr lang="en-US" sz="1800" baseline="-25000" dirty="0"/>
                        <a:t>10</a:t>
                      </a:r>
                      <a:r>
                        <a:rPr lang="en-US" sz="1800" baseline="0" dirty="0"/>
                        <a:t> –</a:t>
                      </a:r>
                      <a:r>
                        <a:rPr lang="en-US" sz="1800" dirty="0"/>
                        <a:t> 8 ng/L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BEQ &lt;</a:t>
                      </a:r>
                      <a:r>
                        <a:rPr lang="en-US" sz="1800" baseline="0" dirty="0"/>
                        <a:t>5 ng E2/L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 ng/L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No increase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</a:t>
                      </a:r>
                    </a:p>
                    <a:p>
                      <a:pPr algn="ctr"/>
                      <a:r>
                        <a:rPr lang="en-US" sz="1800" dirty="0"/>
                        <a:t>54 ng/L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/>
                        <a:t>No effect</a:t>
                      </a:r>
                      <a:r>
                        <a:rPr lang="en-US" sz="1800" baseline="0" dirty="0"/>
                        <a:t> observed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180 ng/L</a:t>
                      </a:r>
                      <a:endParaRPr lang="en-US" sz="1800" baseline="0" dirty="0"/>
                    </a:p>
                    <a:p>
                      <a:pPr algn="ctr"/>
                      <a:endParaRPr lang="en-US" sz="1800" baseline="0" dirty="0"/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No</a:t>
                      </a:r>
                      <a:r>
                        <a:rPr lang="en-US" sz="1800" baseline="0" dirty="0"/>
                        <a:t> effect observed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02011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ABDCAF2F-1C01-4B30-893B-E71C8A5EAE3B}"/>
              </a:ext>
            </a:extLst>
          </p:cNvPr>
          <p:cNvSpPr txBox="1"/>
          <p:nvPr/>
        </p:nvSpPr>
        <p:spPr>
          <a:xfrm>
            <a:off x="266165" y="3789611"/>
            <a:ext cx="12899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E2</a:t>
            </a:r>
          </a:p>
          <a:p>
            <a:pPr algn="ctr"/>
            <a:endParaRPr lang="en-US" b="1" dirty="0"/>
          </a:p>
          <a:p>
            <a:pPr algn="ctr">
              <a:spcBef>
                <a:spcPts val="600"/>
              </a:spcBef>
            </a:pPr>
            <a:r>
              <a:rPr lang="en-US" b="1" dirty="0"/>
              <a:t>Receiving water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9FF530-2815-457F-A759-361C96DB57FC}"/>
              </a:ext>
            </a:extLst>
          </p:cNvPr>
          <p:cNvCxnSpPr/>
          <p:nvPr/>
        </p:nvCxnSpPr>
        <p:spPr>
          <a:xfrm>
            <a:off x="288307" y="4237813"/>
            <a:ext cx="8229600" cy="1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60C7D42-B0AC-4F35-A71B-CCED50C8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49" y="2815112"/>
            <a:ext cx="1003725" cy="4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F7A6-F5EC-6B42-B978-06D9B98E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43818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248A44-CC7E-44CE-BD41-EF9CFC4E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73250"/>
            <a:ext cx="8029575" cy="4351338"/>
          </a:xfrm>
        </p:spPr>
        <p:txBody>
          <a:bodyPr>
            <a:normAutofit/>
          </a:bodyPr>
          <a:lstStyle/>
          <a:p>
            <a:pPr marL="176213" indent="-176213">
              <a:lnSpc>
                <a:spcPct val="110000"/>
              </a:lnSpc>
              <a:spcBef>
                <a:spcPts val="0"/>
              </a:spcBef>
            </a:pPr>
            <a:r>
              <a:rPr lang="en-US" sz="2300" dirty="0"/>
              <a:t>Adapting cell bioassay for environmental monitoring is possible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2000" dirty="0"/>
              <a:t>Capable of discriminating among water qualities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2000" dirty="0"/>
              <a:t>Standardized protocols available for reproducible results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endParaRPr lang="en-US" sz="2000" dirty="0"/>
          </a:p>
          <a:p>
            <a:pPr marL="176213" indent="-176213">
              <a:lnSpc>
                <a:spcPct val="110000"/>
              </a:lnSpc>
              <a:spcBef>
                <a:spcPts val="0"/>
              </a:spcBef>
            </a:pPr>
            <a:r>
              <a:rPr lang="en-US" sz="2300" dirty="0"/>
              <a:t>Effects-based monitoring could streamline existing practices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2000" dirty="0"/>
              <a:t>Prioritization of sites requirement further testing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‐"/>
            </a:pPr>
            <a:r>
              <a:rPr lang="en-US" sz="2000" dirty="0"/>
              <a:t>Improved toxicity assessment of chemical mixtures</a:t>
            </a:r>
          </a:p>
          <a:p>
            <a:pPr marL="176213" indent="-176213"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 marL="176213" indent="-176213">
              <a:lnSpc>
                <a:spcPct val="110000"/>
              </a:lnSpc>
              <a:spcBef>
                <a:spcPts val="0"/>
              </a:spcBef>
            </a:pPr>
            <a:r>
              <a:rPr lang="en-US" sz="2300" dirty="0"/>
              <a:t>Establishing </a:t>
            </a:r>
            <a:r>
              <a:rPr lang="en-US" sz="2300" i="1" dirty="0"/>
              <a:t>in vitro </a:t>
            </a:r>
            <a:r>
              <a:rPr lang="en-US" sz="2300" dirty="0"/>
              <a:t>effect thresholds protective of aquatic life is possible</a:t>
            </a:r>
          </a:p>
          <a:p>
            <a:pPr marL="633413" lvl="1" indent="-176213"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3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746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Monitoring for CECs is a moving target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4" y="1924493"/>
            <a:ext cx="8195273" cy="42524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Current monitoring focuses on a small portion of known chemicals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No mechanism to address unexpected chemicals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3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Relevant toxicity data is limited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Mixture effects is of concern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4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Prioritizing CECs and establishing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300" dirty="0">
                <a:cs typeface="Aparajita" panose="020B0604020202020204" pitchFamily="34" charset="0"/>
              </a:rPr>
              <a:t>   relevant monitoring thresholds</a:t>
            </a:r>
          </a:p>
          <a:p>
            <a:pPr marL="231775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300" dirty="0">
                <a:cs typeface="Aparajita" panose="020B0604020202020204" pitchFamily="34" charset="0"/>
              </a:rPr>
              <a:t>can be difficult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282F09B-587A-4CEE-B67E-2D6CD856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906" y="3641766"/>
            <a:ext cx="2006518" cy="245423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F4B5B6-0E9E-4804-B5B6-BF1A36030D99}"/>
              </a:ext>
            </a:extLst>
          </p:cNvPr>
          <p:cNvGrpSpPr/>
          <p:nvPr/>
        </p:nvGrpSpPr>
        <p:grpSpPr>
          <a:xfrm>
            <a:off x="6691122" y="4910684"/>
            <a:ext cx="1791027" cy="579318"/>
            <a:chOff x="6691122" y="4910684"/>
            <a:chExt cx="1791027" cy="579318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9C5B4F2-FEC3-4ECB-BE3E-AF1DD47E0F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61496" y="4948064"/>
              <a:ext cx="586392" cy="3667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E95E9C-B31E-472E-B5BD-C0F2A2892699}"/>
                </a:ext>
              </a:extLst>
            </p:cNvPr>
            <p:cNvSpPr txBox="1"/>
            <p:nvPr/>
          </p:nvSpPr>
          <p:spPr>
            <a:xfrm>
              <a:off x="7293823" y="5151448"/>
              <a:ext cx="11883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Pyrethroids</a:t>
              </a:r>
            </a:p>
          </p:txBody>
        </p:sp>
        <p:sp>
          <p:nvSpPr>
            <p:cNvPr id="64" name="Flowchart: Connector 63">
              <a:extLst>
                <a:ext uri="{FF2B5EF4-FFF2-40B4-BE49-F238E27FC236}">
                  <a16:creationId xmlns:a16="http://schemas.microsoft.com/office/drawing/2014/main" id="{01058E1A-AF18-4DCC-B71A-CB858400DF90}"/>
                </a:ext>
              </a:extLst>
            </p:cNvPr>
            <p:cNvSpPr/>
            <p:nvPr/>
          </p:nvSpPr>
          <p:spPr>
            <a:xfrm>
              <a:off x="6691122" y="4910684"/>
              <a:ext cx="57870" cy="7475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747AD6-42EE-4A29-A4F6-A2D5D54C3256}"/>
              </a:ext>
            </a:extLst>
          </p:cNvPr>
          <p:cNvGrpSpPr/>
          <p:nvPr/>
        </p:nvGrpSpPr>
        <p:grpSpPr>
          <a:xfrm>
            <a:off x="7104236" y="3734340"/>
            <a:ext cx="936868" cy="442781"/>
            <a:chOff x="7099407" y="3734340"/>
            <a:chExt cx="936868" cy="442781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30255C9-98B0-438B-AFD5-8DF4083A1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5260" y="3930883"/>
              <a:ext cx="255599" cy="164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170D2EC-A2FF-4C7C-A345-B453DCEB91B9}"/>
                </a:ext>
              </a:extLst>
            </p:cNvPr>
            <p:cNvSpPr txBox="1"/>
            <p:nvPr/>
          </p:nvSpPr>
          <p:spPr>
            <a:xfrm>
              <a:off x="7407115" y="3734340"/>
              <a:ext cx="629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DDTs</a:t>
              </a:r>
            </a:p>
          </p:txBody>
        </p: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5F935165-3512-4157-9684-F944DBDBCBCF}"/>
                </a:ext>
              </a:extLst>
            </p:cNvPr>
            <p:cNvSpPr/>
            <p:nvPr/>
          </p:nvSpPr>
          <p:spPr>
            <a:xfrm>
              <a:off x="7099407" y="4102362"/>
              <a:ext cx="57870" cy="7475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0B6A9D-4B3E-4A98-9D7F-F8A4E2920136}"/>
              </a:ext>
            </a:extLst>
          </p:cNvPr>
          <p:cNvGrpSpPr/>
          <p:nvPr/>
        </p:nvGrpSpPr>
        <p:grpSpPr>
          <a:xfrm>
            <a:off x="6355839" y="4442382"/>
            <a:ext cx="2126310" cy="338554"/>
            <a:chOff x="6355839" y="4442382"/>
            <a:chExt cx="2126310" cy="338554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69C0923-CB85-4B97-8964-1DBF8FB18D33}"/>
                </a:ext>
              </a:extLst>
            </p:cNvPr>
            <p:cNvCxnSpPr>
              <a:cxnSpLocks/>
              <a:stCxn id="67" idx="1"/>
            </p:cNvCxnSpPr>
            <p:nvPr/>
          </p:nvCxnSpPr>
          <p:spPr>
            <a:xfrm flipH="1" flipV="1">
              <a:off x="6443072" y="4518101"/>
              <a:ext cx="1322328" cy="935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D2D9117-C632-46F8-AFF3-B3A51DDB84C9}"/>
                </a:ext>
              </a:extLst>
            </p:cNvPr>
            <p:cNvSpPr txBox="1"/>
            <p:nvPr/>
          </p:nvSpPr>
          <p:spPr>
            <a:xfrm>
              <a:off x="7765400" y="4442382"/>
              <a:ext cx="716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PFASs</a:t>
              </a:r>
            </a:p>
          </p:txBody>
        </p:sp>
        <p:sp>
          <p:nvSpPr>
            <p:cNvPr id="71" name="Flowchart: Connector 70">
              <a:extLst>
                <a:ext uri="{FF2B5EF4-FFF2-40B4-BE49-F238E27FC236}">
                  <a16:creationId xmlns:a16="http://schemas.microsoft.com/office/drawing/2014/main" id="{A1EC0DD6-E248-413C-A137-364139356705}"/>
                </a:ext>
              </a:extLst>
            </p:cNvPr>
            <p:cNvSpPr/>
            <p:nvPr/>
          </p:nvSpPr>
          <p:spPr>
            <a:xfrm>
              <a:off x="6355839" y="4488313"/>
              <a:ext cx="57870" cy="74759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731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F7A6-F5EC-6B42-B978-06D9B98E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042"/>
            <a:ext cx="9144000" cy="1343818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Towards application of cell bioassays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248A44-CC7E-44CE-BD41-EF9CFC4E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76424"/>
            <a:ext cx="8047517" cy="4271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International experts have recommended the use of cell bioassays for water quality monitoring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000" dirty="0">
                <a:cs typeface="Aparajita" panose="020B0604020202020204" pitchFamily="34" charset="0"/>
              </a:rPr>
              <a:t>First application focuses on diagnosis/prioritization of chemicals of concern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00000"/>
              <a:buFont typeface="Calibri" panose="020F0502020204030204" pitchFamily="34" charset="0"/>
              <a:buChar char="‐"/>
            </a:pPr>
            <a:endParaRPr lang="en-US" sz="2200" dirty="0">
              <a:cs typeface="Aparajit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D6823-F9A2-4CF0-BC0A-D8F69A05F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0" t="-1" r="1770" b="56967"/>
          <a:stretch/>
        </p:blipFill>
        <p:spPr>
          <a:xfrm>
            <a:off x="467833" y="3659552"/>
            <a:ext cx="4026486" cy="2392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38FEB-634A-4F32-AD12-7CAB6C9B8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3790324"/>
            <a:ext cx="4322439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9B868C-97C3-4F11-8779-774E03C5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005" y="1993242"/>
            <a:ext cx="4153990" cy="1298115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EFEDEF3-E244-43BC-91F3-9C97E97472A5}"/>
              </a:ext>
            </a:extLst>
          </p:cNvPr>
          <p:cNvSpPr txBox="1">
            <a:spLocks/>
          </p:cNvSpPr>
          <p:nvPr/>
        </p:nvSpPr>
        <p:spPr>
          <a:xfrm>
            <a:off x="2495005" y="1360783"/>
            <a:ext cx="4153990" cy="1298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5" name="Picture 4" descr="SCCWRP clear background.png">
            <a:extLst>
              <a:ext uri="{FF2B5EF4-FFF2-40B4-BE49-F238E27FC236}">
                <a16:creationId xmlns:a16="http://schemas.microsoft.com/office/drawing/2014/main" id="{33C8F2DC-5CDE-4B3D-9288-1E63578ACB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566" y="3561589"/>
            <a:ext cx="1595241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9AAAF-4776-4D6B-9095-05F9318F25C5}"/>
              </a:ext>
            </a:extLst>
          </p:cNvPr>
          <p:cNvSpPr txBox="1"/>
          <p:nvPr/>
        </p:nvSpPr>
        <p:spPr>
          <a:xfrm>
            <a:off x="2801565" y="3413543"/>
            <a:ext cx="5410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Alvina Mehinto</a:t>
            </a:r>
          </a:p>
          <a:p>
            <a:r>
              <a:rPr lang="en-US" sz="2400" dirty="0">
                <a:solidFill>
                  <a:srgbClr val="002060"/>
                </a:solidFill>
                <a:cs typeface="Arial" charset="0"/>
              </a:rPr>
              <a:t>Principal Scientist in Ecotoxicology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2060"/>
                </a:solidFill>
                <a:cs typeface="Arial" charset="0"/>
              </a:rPr>
              <a:t>(714) 755- 3210</a:t>
            </a:r>
          </a:p>
          <a:p>
            <a:r>
              <a:rPr lang="en-US" sz="2400" dirty="0">
                <a:solidFill>
                  <a:srgbClr val="002060"/>
                </a:solidFill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alvinam@sccwrp.org</a:t>
            </a:r>
            <a:r>
              <a:rPr lang="en-US" sz="2400" dirty="0">
                <a:solidFill>
                  <a:srgbClr val="00206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3568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171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Effects-based monitoring as an alternative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34" y="1935126"/>
            <a:ext cx="3714916" cy="40683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>
                <a:cs typeface="Aparajita" panose="020B0604020202020204" pitchFamily="34" charset="0"/>
              </a:rPr>
              <a:t>Tiered framework to:</a:t>
            </a:r>
          </a:p>
          <a:p>
            <a:pPr marL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‐"/>
            </a:pPr>
            <a:r>
              <a:rPr lang="en-US" sz="1900" dirty="0">
                <a:cs typeface="Aparajita" panose="020B0604020202020204" pitchFamily="34" charset="0"/>
              </a:rPr>
              <a:t>Supplement chemical-by-chemical monitoring</a:t>
            </a:r>
          </a:p>
          <a:p>
            <a:pPr marL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Calibri" panose="020F0502020204030204" pitchFamily="34" charset="0"/>
              <a:buChar char="‐"/>
            </a:pPr>
            <a:r>
              <a:rPr lang="en-US" sz="1900" dirty="0">
                <a:cs typeface="Aparajita" panose="020B0604020202020204" pitchFamily="34" charset="0"/>
              </a:rPr>
              <a:t>Improve understanding of mixture toxicity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4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200" dirty="0">
                <a:cs typeface="Aparajita" panose="020B0604020202020204" pitchFamily="34" charset="0"/>
              </a:rPr>
              <a:t>Endorsed by California State Water Board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64366D-1059-4DCE-B47C-F061CF9439AA}"/>
              </a:ext>
            </a:extLst>
          </p:cNvPr>
          <p:cNvGrpSpPr/>
          <p:nvPr/>
        </p:nvGrpSpPr>
        <p:grpSpPr>
          <a:xfrm>
            <a:off x="4402203" y="2166829"/>
            <a:ext cx="4102847" cy="3747627"/>
            <a:chOff x="576369" y="2080121"/>
            <a:chExt cx="4268598" cy="3668343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4A3BDE38-65B5-4387-A1C1-19857E0BD648}"/>
                </a:ext>
              </a:extLst>
            </p:cNvPr>
            <p:cNvSpPr/>
            <p:nvPr/>
          </p:nvSpPr>
          <p:spPr>
            <a:xfrm>
              <a:off x="2964008" y="4176080"/>
              <a:ext cx="1625943" cy="640080"/>
            </a:xfrm>
            <a:custGeom>
              <a:avLst/>
              <a:gdLst>
                <a:gd name="connsiteX0" fmla="*/ 0 w 1452562"/>
                <a:gd name="connsiteY0" fmla="*/ 157364 h 944165"/>
                <a:gd name="connsiteX1" fmla="*/ 157364 w 1452562"/>
                <a:gd name="connsiteY1" fmla="*/ 0 h 944165"/>
                <a:gd name="connsiteX2" fmla="*/ 1295198 w 1452562"/>
                <a:gd name="connsiteY2" fmla="*/ 0 h 944165"/>
                <a:gd name="connsiteX3" fmla="*/ 1452562 w 1452562"/>
                <a:gd name="connsiteY3" fmla="*/ 157364 h 944165"/>
                <a:gd name="connsiteX4" fmla="*/ 1452562 w 1452562"/>
                <a:gd name="connsiteY4" fmla="*/ 786801 h 944165"/>
                <a:gd name="connsiteX5" fmla="*/ 1295198 w 1452562"/>
                <a:gd name="connsiteY5" fmla="*/ 944165 h 944165"/>
                <a:gd name="connsiteX6" fmla="*/ 157364 w 1452562"/>
                <a:gd name="connsiteY6" fmla="*/ 944165 h 944165"/>
                <a:gd name="connsiteX7" fmla="*/ 0 w 1452562"/>
                <a:gd name="connsiteY7" fmla="*/ 786801 h 944165"/>
                <a:gd name="connsiteX8" fmla="*/ 0 w 1452562"/>
                <a:gd name="connsiteY8" fmla="*/ 157364 h 94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562" h="944165">
                  <a:moveTo>
                    <a:pt x="0" y="157364"/>
                  </a:moveTo>
                  <a:cubicBezTo>
                    <a:pt x="0" y="70454"/>
                    <a:pt x="70454" y="0"/>
                    <a:pt x="157364" y="0"/>
                  </a:cubicBezTo>
                  <a:lnTo>
                    <a:pt x="1295198" y="0"/>
                  </a:lnTo>
                  <a:cubicBezTo>
                    <a:pt x="1382108" y="0"/>
                    <a:pt x="1452562" y="70454"/>
                    <a:pt x="1452562" y="157364"/>
                  </a:cubicBezTo>
                  <a:lnTo>
                    <a:pt x="1452562" y="786801"/>
                  </a:lnTo>
                  <a:cubicBezTo>
                    <a:pt x="1452562" y="873711"/>
                    <a:pt x="1382108" y="944165"/>
                    <a:pt x="1295198" y="944165"/>
                  </a:cubicBezTo>
                  <a:lnTo>
                    <a:pt x="157364" y="944165"/>
                  </a:lnTo>
                  <a:cubicBezTo>
                    <a:pt x="70454" y="944165"/>
                    <a:pt x="0" y="873711"/>
                    <a:pt x="0" y="786801"/>
                  </a:cubicBezTo>
                  <a:lnTo>
                    <a:pt x="0" y="157364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240" tIns="0" rIns="103240" bIns="0" numCol="1" spcCol="1270" anchor="ctr" anchorCtr="0">
              <a:noAutofit/>
            </a:bodyPr>
            <a:lstStyle/>
            <a:p>
              <a:pPr algn="ctr" defTabSz="666750"/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Non-targeted chemistry</a:t>
              </a:r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39EB1227-1221-4D65-B533-1D130F816581}"/>
                </a:ext>
              </a:extLst>
            </p:cNvPr>
            <p:cNvSpPr/>
            <p:nvPr/>
          </p:nvSpPr>
          <p:spPr>
            <a:xfrm>
              <a:off x="3125336" y="2998438"/>
              <a:ext cx="1334101" cy="640080"/>
            </a:xfrm>
            <a:custGeom>
              <a:avLst/>
              <a:gdLst>
                <a:gd name="connsiteX0" fmla="*/ 0 w 1452562"/>
                <a:gd name="connsiteY0" fmla="*/ 157364 h 944165"/>
                <a:gd name="connsiteX1" fmla="*/ 157364 w 1452562"/>
                <a:gd name="connsiteY1" fmla="*/ 0 h 944165"/>
                <a:gd name="connsiteX2" fmla="*/ 1295198 w 1452562"/>
                <a:gd name="connsiteY2" fmla="*/ 0 h 944165"/>
                <a:gd name="connsiteX3" fmla="*/ 1452562 w 1452562"/>
                <a:gd name="connsiteY3" fmla="*/ 157364 h 944165"/>
                <a:gd name="connsiteX4" fmla="*/ 1452562 w 1452562"/>
                <a:gd name="connsiteY4" fmla="*/ 786801 h 944165"/>
                <a:gd name="connsiteX5" fmla="*/ 1295198 w 1452562"/>
                <a:gd name="connsiteY5" fmla="*/ 944165 h 944165"/>
                <a:gd name="connsiteX6" fmla="*/ 157364 w 1452562"/>
                <a:gd name="connsiteY6" fmla="*/ 944165 h 944165"/>
                <a:gd name="connsiteX7" fmla="*/ 0 w 1452562"/>
                <a:gd name="connsiteY7" fmla="*/ 786801 h 944165"/>
                <a:gd name="connsiteX8" fmla="*/ 0 w 1452562"/>
                <a:gd name="connsiteY8" fmla="*/ 157364 h 94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562" h="944165">
                  <a:moveTo>
                    <a:pt x="0" y="157364"/>
                  </a:moveTo>
                  <a:cubicBezTo>
                    <a:pt x="0" y="70454"/>
                    <a:pt x="70454" y="0"/>
                    <a:pt x="157364" y="0"/>
                  </a:cubicBezTo>
                  <a:lnTo>
                    <a:pt x="1295198" y="0"/>
                  </a:lnTo>
                  <a:cubicBezTo>
                    <a:pt x="1382108" y="0"/>
                    <a:pt x="1452562" y="70454"/>
                    <a:pt x="1452562" y="157364"/>
                  </a:cubicBezTo>
                  <a:lnTo>
                    <a:pt x="1452562" y="786801"/>
                  </a:lnTo>
                  <a:cubicBezTo>
                    <a:pt x="1452562" y="873711"/>
                    <a:pt x="1382108" y="944165"/>
                    <a:pt x="1295198" y="944165"/>
                  </a:cubicBezTo>
                  <a:lnTo>
                    <a:pt x="157364" y="944165"/>
                  </a:lnTo>
                  <a:cubicBezTo>
                    <a:pt x="70454" y="944165"/>
                    <a:pt x="0" y="873711"/>
                    <a:pt x="0" y="786801"/>
                  </a:cubicBezTo>
                  <a:lnTo>
                    <a:pt x="0" y="157364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240" tIns="0" rIns="103240" bIns="0" numCol="1" spcCol="1270" anchor="ctr" anchorCtr="0">
              <a:noAutofit/>
            </a:bodyPr>
            <a:lstStyle/>
            <a:p>
              <a:pPr algn="ctr" defTabSz="666750" fontAlgn="auto"/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Targeted chemistry</a:t>
              </a: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656FCBC-11C0-4039-A8F5-3DFD16BCB14A}"/>
                </a:ext>
              </a:extLst>
            </p:cNvPr>
            <p:cNvSpPr/>
            <p:nvPr/>
          </p:nvSpPr>
          <p:spPr>
            <a:xfrm>
              <a:off x="801975" y="2998437"/>
              <a:ext cx="1460939" cy="650295"/>
            </a:xfrm>
            <a:custGeom>
              <a:avLst/>
              <a:gdLst>
                <a:gd name="connsiteX0" fmla="*/ 0 w 1452562"/>
                <a:gd name="connsiteY0" fmla="*/ 157364 h 944165"/>
                <a:gd name="connsiteX1" fmla="*/ 157364 w 1452562"/>
                <a:gd name="connsiteY1" fmla="*/ 0 h 944165"/>
                <a:gd name="connsiteX2" fmla="*/ 1295198 w 1452562"/>
                <a:gd name="connsiteY2" fmla="*/ 0 h 944165"/>
                <a:gd name="connsiteX3" fmla="*/ 1452562 w 1452562"/>
                <a:gd name="connsiteY3" fmla="*/ 157364 h 944165"/>
                <a:gd name="connsiteX4" fmla="*/ 1452562 w 1452562"/>
                <a:gd name="connsiteY4" fmla="*/ 786801 h 944165"/>
                <a:gd name="connsiteX5" fmla="*/ 1295198 w 1452562"/>
                <a:gd name="connsiteY5" fmla="*/ 944165 h 944165"/>
                <a:gd name="connsiteX6" fmla="*/ 157364 w 1452562"/>
                <a:gd name="connsiteY6" fmla="*/ 944165 h 944165"/>
                <a:gd name="connsiteX7" fmla="*/ 0 w 1452562"/>
                <a:gd name="connsiteY7" fmla="*/ 786801 h 944165"/>
                <a:gd name="connsiteX8" fmla="*/ 0 w 1452562"/>
                <a:gd name="connsiteY8" fmla="*/ 157364 h 94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562" h="944165">
                  <a:moveTo>
                    <a:pt x="0" y="157364"/>
                  </a:moveTo>
                  <a:cubicBezTo>
                    <a:pt x="0" y="70454"/>
                    <a:pt x="70454" y="0"/>
                    <a:pt x="157364" y="0"/>
                  </a:cubicBezTo>
                  <a:lnTo>
                    <a:pt x="1295198" y="0"/>
                  </a:lnTo>
                  <a:cubicBezTo>
                    <a:pt x="1382108" y="0"/>
                    <a:pt x="1452562" y="70454"/>
                    <a:pt x="1452562" y="157364"/>
                  </a:cubicBezTo>
                  <a:lnTo>
                    <a:pt x="1452562" y="786801"/>
                  </a:lnTo>
                  <a:cubicBezTo>
                    <a:pt x="1452562" y="873711"/>
                    <a:pt x="1382108" y="944165"/>
                    <a:pt x="1295198" y="944165"/>
                  </a:cubicBezTo>
                  <a:lnTo>
                    <a:pt x="157364" y="944165"/>
                  </a:lnTo>
                  <a:cubicBezTo>
                    <a:pt x="70454" y="944165"/>
                    <a:pt x="0" y="873711"/>
                    <a:pt x="0" y="786801"/>
                  </a:cubicBezTo>
                  <a:lnTo>
                    <a:pt x="0" y="157364"/>
                  </a:lnTo>
                  <a:close/>
                </a:path>
              </a:pathLst>
            </a:custGeom>
            <a:noFill/>
            <a:ln w="38100">
              <a:solidFill>
                <a:schemeClr val="accent4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240" tIns="0" rIns="103240" bIns="0" numCol="1" spcCol="1270" anchor="ctr" anchorCtr="0">
              <a:noAutofit/>
            </a:bodyPr>
            <a:lstStyle/>
            <a:p>
              <a:pPr algn="ctr" defTabSz="666750"/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Bioanalytical cell assay</a:t>
              </a: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ECD76712-8116-4E19-9D57-D763C911E1F0}"/>
                </a:ext>
              </a:extLst>
            </p:cNvPr>
            <p:cNvSpPr/>
            <p:nvPr/>
          </p:nvSpPr>
          <p:spPr>
            <a:xfrm>
              <a:off x="846994" y="4185374"/>
              <a:ext cx="1490551" cy="640080"/>
            </a:xfrm>
            <a:custGeom>
              <a:avLst/>
              <a:gdLst>
                <a:gd name="connsiteX0" fmla="*/ 0 w 1452562"/>
                <a:gd name="connsiteY0" fmla="*/ 157364 h 944165"/>
                <a:gd name="connsiteX1" fmla="*/ 157364 w 1452562"/>
                <a:gd name="connsiteY1" fmla="*/ 0 h 944165"/>
                <a:gd name="connsiteX2" fmla="*/ 1295198 w 1452562"/>
                <a:gd name="connsiteY2" fmla="*/ 0 h 944165"/>
                <a:gd name="connsiteX3" fmla="*/ 1452562 w 1452562"/>
                <a:gd name="connsiteY3" fmla="*/ 157364 h 944165"/>
                <a:gd name="connsiteX4" fmla="*/ 1452562 w 1452562"/>
                <a:gd name="connsiteY4" fmla="*/ 786801 h 944165"/>
                <a:gd name="connsiteX5" fmla="*/ 1295198 w 1452562"/>
                <a:gd name="connsiteY5" fmla="*/ 944165 h 944165"/>
                <a:gd name="connsiteX6" fmla="*/ 157364 w 1452562"/>
                <a:gd name="connsiteY6" fmla="*/ 944165 h 944165"/>
                <a:gd name="connsiteX7" fmla="*/ 0 w 1452562"/>
                <a:gd name="connsiteY7" fmla="*/ 786801 h 944165"/>
                <a:gd name="connsiteX8" fmla="*/ 0 w 1452562"/>
                <a:gd name="connsiteY8" fmla="*/ 157364 h 94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562" h="944165">
                  <a:moveTo>
                    <a:pt x="0" y="157364"/>
                  </a:moveTo>
                  <a:cubicBezTo>
                    <a:pt x="0" y="70454"/>
                    <a:pt x="70454" y="0"/>
                    <a:pt x="157364" y="0"/>
                  </a:cubicBezTo>
                  <a:lnTo>
                    <a:pt x="1295198" y="0"/>
                  </a:lnTo>
                  <a:cubicBezTo>
                    <a:pt x="1382108" y="0"/>
                    <a:pt x="1452562" y="70454"/>
                    <a:pt x="1452562" y="157364"/>
                  </a:cubicBezTo>
                  <a:lnTo>
                    <a:pt x="1452562" y="786801"/>
                  </a:lnTo>
                  <a:cubicBezTo>
                    <a:pt x="1452562" y="873711"/>
                    <a:pt x="1382108" y="944165"/>
                    <a:pt x="1295198" y="944165"/>
                  </a:cubicBezTo>
                  <a:lnTo>
                    <a:pt x="157364" y="944165"/>
                  </a:lnTo>
                  <a:cubicBezTo>
                    <a:pt x="70454" y="944165"/>
                    <a:pt x="0" y="873711"/>
                    <a:pt x="0" y="786801"/>
                  </a:cubicBezTo>
                  <a:lnTo>
                    <a:pt x="0" y="157364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240" tIns="0" rIns="103240" bIns="0" numCol="1" spcCol="1270" anchor="ctr" anchorCtr="0">
              <a:noAutofit/>
            </a:bodyPr>
            <a:lstStyle/>
            <a:p>
              <a:pPr algn="ctr" defTabSz="666750"/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Lab (animal) toxicity test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54F3BE-4B9A-446F-87C3-399A39F96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9" t="28924" r="24962" b="13303"/>
            <a:stretch/>
          </p:blipFill>
          <p:spPr>
            <a:xfrm>
              <a:off x="2337545" y="2080121"/>
              <a:ext cx="711574" cy="657899"/>
            </a:xfrm>
            <a:prstGeom prst="rect">
              <a:avLst/>
            </a:prstGeom>
          </p:spPr>
        </p:pic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D9CA856-FC82-4BDE-9267-777741A4A6CA}"/>
                </a:ext>
              </a:extLst>
            </p:cNvPr>
            <p:cNvSpPr/>
            <p:nvPr/>
          </p:nvSpPr>
          <p:spPr>
            <a:xfrm>
              <a:off x="2161847" y="5156040"/>
              <a:ext cx="1193295" cy="592424"/>
            </a:xfrm>
            <a:custGeom>
              <a:avLst/>
              <a:gdLst>
                <a:gd name="connsiteX0" fmla="*/ 0 w 1452562"/>
                <a:gd name="connsiteY0" fmla="*/ 157364 h 944165"/>
                <a:gd name="connsiteX1" fmla="*/ 157364 w 1452562"/>
                <a:gd name="connsiteY1" fmla="*/ 0 h 944165"/>
                <a:gd name="connsiteX2" fmla="*/ 1295198 w 1452562"/>
                <a:gd name="connsiteY2" fmla="*/ 0 h 944165"/>
                <a:gd name="connsiteX3" fmla="*/ 1452562 w 1452562"/>
                <a:gd name="connsiteY3" fmla="*/ 157364 h 944165"/>
                <a:gd name="connsiteX4" fmla="*/ 1452562 w 1452562"/>
                <a:gd name="connsiteY4" fmla="*/ 786801 h 944165"/>
                <a:gd name="connsiteX5" fmla="*/ 1295198 w 1452562"/>
                <a:gd name="connsiteY5" fmla="*/ 944165 h 944165"/>
                <a:gd name="connsiteX6" fmla="*/ 157364 w 1452562"/>
                <a:gd name="connsiteY6" fmla="*/ 944165 h 944165"/>
                <a:gd name="connsiteX7" fmla="*/ 0 w 1452562"/>
                <a:gd name="connsiteY7" fmla="*/ 786801 h 944165"/>
                <a:gd name="connsiteX8" fmla="*/ 0 w 1452562"/>
                <a:gd name="connsiteY8" fmla="*/ 157364 h 94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562" h="944165">
                  <a:moveTo>
                    <a:pt x="0" y="157364"/>
                  </a:moveTo>
                  <a:cubicBezTo>
                    <a:pt x="0" y="70454"/>
                    <a:pt x="70454" y="0"/>
                    <a:pt x="157364" y="0"/>
                  </a:cubicBezTo>
                  <a:lnTo>
                    <a:pt x="1295198" y="0"/>
                  </a:lnTo>
                  <a:cubicBezTo>
                    <a:pt x="1382108" y="0"/>
                    <a:pt x="1452562" y="70454"/>
                    <a:pt x="1452562" y="157364"/>
                  </a:cubicBezTo>
                  <a:lnTo>
                    <a:pt x="1452562" y="786801"/>
                  </a:lnTo>
                  <a:cubicBezTo>
                    <a:pt x="1452562" y="873711"/>
                    <a:pt x="1382108" y="944165"/>
                    <a:pt x="1295198" y="944165"/>
                  </a:cubicBezTo>
                  <a:lnTo>
                    <a:pt x="157364" y="944165"/>
                  </a:lnTo>
                  <a:cubicBezTo>
                    <a:pt x="70454" y="944165"/>
                    <a:pt x="0" y="873711"/>
                    <a:pt x="0" y="786801"/>
                  </a:cubicBezTo>
                  <a:lnTo>
                    <a:pt x="0" y="157364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240" tIns="0" rIns="103240" bIns="0" numCol="1" spcCol="1270" anchor="ctr" anchorCtr="0">
              <a:noAutofit/>
            </a:bodyPr>
            <a:lstStyle/>
            <a:p>
              <a:pPr algn="ctr" defTabSz="666750">
                <a:spcAft>
                  <a:spcPct val="35000"/>
                </a:spcAft>
              </a:pPr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Field survey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76A09C8-3582-430B-BF3D-BBF4CDE6C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69" y="3464083"/>
              <a:ext cx="463162" cy="333362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676B9E0-4DE6-49F6-849F-E090DC005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7530" y="2762554"/>
              <a:ext cx="291928" cy="1581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C3A123-EA9B-4BFC-B629-476A1D048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067" y="2660365"/>
              <a:ext cx="496819" cy="467947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E8105A9-F57B-4CF9-919B-5B4FDED069D4}"/>
                </a:ext>
              </a:extLst>
            </p:cNvPr>
            <p:cNvCxnSpPr>
              <a:cxnSpLocks/>
            </p:cNvCxnSpPr>
            <p:nvPr/>
          </p:nvCxnSpPr>
          <p:spPr>
            <a:xfrm>
              <a:off x="1835150" y="4870669"/>
              <a:ext cx="298313" cy="2853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37CA4B1-8CE8-471E-9DA7-86FB5602217A}"/>
                </a:ext>
              </a:extLst>
            </p:cNvPr>
            <p:cNvCxnSpPr>
              <a:cxnSpLocks/>
            </p:cNvCxnSpPr>
            <p:nvPr/>
          </p:nvCxnSpPr>
          <p:spPr>
            <a:xfrm>
              <a:off x="3789624" y="3702218"/>
              <a:ext cx="2762" cy="4216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E944AE4-28C7-46CA-A374-B1A354F40BC0}"/>
                </a:ext>
              </a:extLst>
            </p:cNvPr>
            <p:cNvCxnSpPr>
              <a:cxnSpLocks/>
            </p:cNvCxnSpPr>
            <p:nvPr/>
          </p:nvCxnSpPr>
          <p:spPr>
            <a:xfrm>
              <a:off x="3058883" y="2770886"/>
              <a:ext cx="296259" cy="1498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D8176EF-F950-4791-B7A9-2D5727744C54}"/>
                </a:ext>
              </a:extLst>
            </p:cNvPr>
            <p:cNvCxnSpPr>
              <a:cxnSpLocks/>
            </p:cNvCxnSpPr>
            <p:nvPr/>
          </p:nvCxnSpPr>
          <p:spPr>
            <a:xfrm>
              <a:off x="2341139" y="3260614"/>
              <a:ext cx="728545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507B485-D5F4-45DB-A0FB-7667898DF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4197" y="3781672"/>
              <a:ext cx="674921" cy="39440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CE7AB75-76ED-43CA-AED0-30AC37109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051" y="4741711"/>
              <a:ext cx="579916" cy="33302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EC9BEA9-3BA5-4166-8865-283782794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869" y="4800427"/>
              <a:ext cx="608287" cy="270287"/>
            </a:xfrm>
            <a:prstGeom prst="rect">
              <a:avLst/>
            </a:prstGeom>
            <a:noFill/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BDFBDA8-EF62-418B-B638-8AEC22C3EE53}"/>
                </a:ext>
              </a:extLst>
            </p:cNvPr>
            <p:cNvCxnSpPr>
              <a:cxnSpLocks/>
            </p:cNvCxnSpPr>
            <p:nvPr/>
          </p:nvCxnSpPr>
          <p:spPr>
            <a:xfrm>
              <a:off x="1506150" y="3708557"/>
              <a:ext cx="0" cy="421648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331B31-01B3-4D94-BFC2-49C7233E049C}"/>
              </a:ext>
            </a:extLst>
          </p:cNvPr>
          <p:cNvSpPr txBox="1"/>
          <p:nvPr/>
        </p:nvSpPr>
        <p:spPr>
          <a:xfrm>
            <a:off x="6788320" y="3034016"/>
            <a:ext cx="1782203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chemicals should be prioritized?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B3FD96-CCDB-402C-9932-9A392FEC79A0}"/>
              </a:ext>
            </a:extLst>
          </p:cNvPr>
          <p:cNvSpPr txBox="1"/>
          <p:nvPr/>
        </p:nvSpPr>
        <p:spPr>
          <a:xfrm>
            <a:off x="4348018" y="4256049"/>
            <a:ext cx="1782203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toxicity pathways are of concern?</a:t>
            </a:r>
          </a:p>
        </p:txBody>
      </p:sp>
    </p:spTree>
    <p:extLst>
      <p:ext uri="{BB962C8B-B14F-4D97-AF65-F5344CB8AC3E}">
        <p14:creationId xmlns:p14="http://schemas.microsoft.com/office/powerpoint/2010/main" val="38489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Cell bioassays -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29" y="1903227"/>
            <a:ext cx="8044195" cy="4508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Rapid, cost effective method to screen for multiple chemicals simultaneously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3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Engineered to represent key biological pathway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i.e. potential link to adverse effect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00000"/>
            </a:pPr>
            <a:endParaRPr lang="en-US" sz="24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Combined measure of all chemicals with same biological activity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endParaRPr lang="en-US" sz="2300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Currently used by pharmaceutical, cosmetic and food industries;  and for chemical registration by USEPA</a:t>
            </a:r>
          </a:p>
        </p:txBody>
      </p:sp>
      <p:pic>
        <p:nvPicPr>
          <p:cNvPr id="18" name="Picture 2" descr="http://www.fluofarma.com/upload/Kno_how.png">
            <a:extLst>
              <a:ext uri="{FF2B5EF4-FFF2-40B4-BE49-F238E27FC236}">
                <a16:creationId xmlns:a16="http://schemas.microsoft.com/office/drawing/2014/main" id="{89E2F4F2-8EB4-45F5-A526-2E252E79A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837"/>
          <a:stretch/>
        </p:blipFill>
        <p:spPr bwMode="auto">
          <a:xfrm>
            <a:off x="7298810" y="5514975"/>
            <a:ext cx="1597540" cy="1088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006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907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Cell bioassays- Mechanism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D6E4EDA3-63D4-4B8A-97EA-148E05DA1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494" y="1954749"/>
            <a:ext cx="5780847" cy="4410567"/>
          </a:xfrm>
        </p:spPr>
        <p:txBody>
          <a:bodyPr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200" dirty="0">
                <a:cs typeface="Aparajita" panose="020B0604020202020204" pitchFamily="34" charset="0"/>
              </a:rPr>
              <a:t>Mammalian cells engineered to track cellular responses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200" dirty="0">
                <a:cs typeface="Aparajita" panose="020B0604020202020204" pitchFamily="34" charset="0"/>
              </a:rPr>
              <a:t>Cells and sample extracts are added to each well, and incubates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200" dirty="0">
                <a:cs typeface="Aparajita" panose="020B0604020202020204" pitchFamily="34" charset="0"/>
              </a:rPr>
              <a:t>Light intensity is proportional to the concentration of bioactive chemicals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200" dirty="0">
                <a:cs typeface="Aparajita" panose="020B0604020202020204" pitchFamily="34" charset="0"/>
              </a:rPr>
              <a:t>Results expressed as equivalent concentration relative to a known chemical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78EFAA-CAFE-484F-9B68-93BDCA09DC28}"/>
              </a:ext>
            </a:extLst>
          </p:cNvPr>
          <p:cNvGrpSpPr/>
          <p:nvPr/>
        </p:nvGrpSpPr>
        <p:grpSpPr>
          <a:xfrm>
            <a:off x="692164" y="2064643"/>
            <a:ext cx="1632967" cy="4157242"/>
            <a:chOff x="846151" y="1763627"/>
            <a:chExt cx="1695197" cy="454371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B5FB739-54D4-4D77-9F54-EA88EDEA0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846151" y="5228421"/>
              <a:ext cx="1561531" cy="107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" descr="C:\Users\charmylee\AppData\Roaming\Tencent\Users\276539264\QQ\WinTemp\RichOle\39BX2ACI71%6]OPKL9EPTEG.jpg">
              <a:extLst>
                <a:ext uri="{FF2B5EF4-FFF2-40B4-BE49-F238E27FC236}">
                  <a16:creationId xmlns:a16="http://schemas.microsoft.com/office/drawing/2014/main" id="{C6BA38A8-0A5D-44BA-843F-9DBAE8C6E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499" y="3697562"/>
              <a:ext cx="1591690" cy="1003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2B7679D-5506-48F3-92BD-3E698CE3AC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2658" y="4799346"/>
              <a:ext cx="1" cy="385219"/>
            </a:xfrm>
            <a:prstGeom prst="straightConnector1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C57BC05-79F9-4BC1-B4A6-C2FC6925BF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2657" y="3181630"/>
              <a:ext cx="1" cy="385219"/>
            </a:xfrm>
            <a:prstGeom prst="straightConnector1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0EB8F27-A826-478D-A991-2E9400233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151" y="1763627"/>
              <a:ext cx="1695197" cy="14180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810010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Candidate cell bioassay endpoints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5EAF49-A661-4245-B970-A70BD1358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206861"/>
              </p:ext>
            </p:extLst>
          </p:nvPr>
        </p:nvGraphicFramePr>
        <p:xfrm>
          <a:off x="712381" y="2114550"/>
          <a:ext cx="7761767" cy="385762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465503">
                  <a:extLst>
                    <a:ext uri="{9D8B030D-6E8A-4147-A177-3AD203B41FA5}">
                      <a16:colId xmlns:a16="http://schemas.microsoft.com/office/drawing/2014/main" val="2463273881"/>
                    </a:ext>
                  </a:extLst>
                </a:gridCol>
                <a:gridCol w="2648132">
                  <a:extLst>
                    <a:ext uri="{9D8B030D-6E8A-4147-A177-3AD203B41FA5}">
                      <a16:colId xmlns:a16="http://schemas.microsoft.com/office/drawing/2014/main" val="2193109856"/>
                    </a:ext>
                  </a:extLst>
                </a:gridCol>
                <a:gridCol w="2648132">
                  <a:extLst>
                    <a:ext uri="{9D8B030D-6E8A-4147-A177-3AD203B41FA5}">
                      <a16:colId xmlns:a16="http://schemas.microsoft.com/office/drawing/2014/main" val="821165279"/>
                    </a:ext>
                  </a:extLst>
                </a:gridCol>
              </a:tblGrid>
              <a:tr h="7327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Bioassays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Associated toxicity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Known chemicals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08098164"/>
                  </a:ext>
                </a:extLst>
              </a:tr>
              <a:tr h="75398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Estrogen receptor alpha (ER</a:t>
                      </a:r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</a:rPr>
                        <a:t>α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</a:rPr>
                        <a:t>Feminization, impaired reproduction </a:t>
                      </a:r>
                      <a:endParaRPr lang="en-US" sz="1600" i="0" baseline="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Estrogens, alkylphenols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627562"/>
                  </a:ext>
                </a:extLst>
              </a:tr>
              <a:tr h="75398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Aryl hydrocarbon  receptor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AhR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Developmental anomalies, tumors</a:t>
                      </a:r>
                      <a:endParaRPr lang="en-US" sz="1600" b="0" i="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Dioxin-like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</a:rPr>
                        <a:t> compounds, PCBs, PAHs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934217"/>
                  </a:ext>
                </a:extLst>
              </a:tr>
              <a:tr h="75398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Glucocorticoid receptor (GR)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</a:rPr>
                        <a:t>Impaired immune functions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Anti-inflammatory steroids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007652"/>
                  </a:ext>
                </a:extLst>
              </a:tr>
              <a:tr h="86296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Peroxisome proliferated-activated receptor (PPAR)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Metabolic disorders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Pharmaceuticals, phthalates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 (Body)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302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0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Cell bioassays for environmental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29" y="1903227"/>
            <a:ext cx="8208335" cy="45082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r>
              <a:rPr lang="en-US" sz="2200" dirty="0">
                <a:cs typeface="Aparajita" panose="020B0604020202020204" pitchFamily="34" charset="0"/>
              </a:rPr>
              <a:t>Goal is to develop a comprehensive set of cell bioassays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US" sz="2200" dirty="0">
              <a:cs typeface="Aparajita" panose="020B0604020202020204" pitchFamily="34" charset="0"/>
            </a:endParaRPr>
          </a:p>
          <a:p>
            <a:pPr marL="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900" i="1" dirty="0"/>
              <a:t>Widely available</a:t>
            </a:r>
          </a:p>
          <a:p>
            <a:pPr marL="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900" i="1" dirty="0"/>
              <a:t>Robust protocols with performance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i="1" dirty="0"/>
              <a:t>   based acceptance criteria</a:t>
            </a:r>
          </a:p>
          <a:p>
            <a:pPr marL="342900" lvl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900" i="1" dirty="0"/>
              <a:t>Consistent with monitoring goals</a:t>
            </a:r>
          </a:p>
          <a:p>
            <a:pPr marL="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900" i="1" dirty="0"/>
              <a:t>Monitoring trigger levels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BFB19A-00C0-4D80-A7C7-EE24B7D38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55926"/>
              </p:ext>
            </p:extLst>
          </p:nvPr>
        </p:nvGraphicFramePr>
        <p:xfrm>
          <a:off x="4572000" y="2715244"/>
          <a:ext cx="3990975" cy="315849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990975">
                  <a:extLst>
                    <a:ext uri="{9D8B030D-6E8A-4147-A177-3AD203B41FA5}">
                      <a16:colId xmlns:a16="http://schemas.microsoft.com/office/drawing/2014/main" val="3923771066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227013" marR="0" lv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Endocrine disrupting chemicals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261" marR="36261" marT="0" marB="0" anchor="b"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0311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12713" marR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Estrogen receptor alpha (ER</a:t>
                      </a:r>
                      <a:r>
                        <a:rPr lang="el-GR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3608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12713" marR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Glucocorticoid receptor (GR)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37394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12713" marR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Anti-androgen receptor (anti-AR)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3202489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227013" marR="0" lv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Carcinogenic chemicals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261" marR="36261" marT="0" marB="0" anchor="b"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47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12713" marR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Aryl hydrocarbon receptor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AhR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0907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12713" marR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Tumor protein P53 response element (P53RE)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1997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227013" marR="0" lvl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Immunosuppressants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and neurotoxins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261" marR="36261" marT="0" marB="0" anchor="b"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4169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12713" marR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Thyroid receptor (TR)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57516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Peroxisome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prolif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. activated receptor (PPAR)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3001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112713" marR="0" indent="0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Acetylcholine receptor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6261" marR="36261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03136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98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Key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29" y="1903227"/>
            <a:ext cx="8208335" cy="4508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cs typeface="Aparajita" panose="020B0604020202020204" pitchFamily="34" charset="0"/>
              </a:rPr>
              <a:t>What is the sensitivity of cell bioassays?</a:t>
            </a: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cs typeface="Aparajita" panose="020B0604020202020204" pitchFamily="34" charset="0"/>
              </a:rPr>
              <a:t>Can they discriminate between “clean” and contaminated samples?</a:t>
            </a:r>
          </a:p>
          <a:p>
            <a:pPr lvl="1" algn="ctr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endParaRPr lang="en-US" sz="2000" dirty="0">
              <a:solidFill>
                <a:schemeClr val="accent5">
                  <a:lumMod val="50000"/>
                </a:schemeClr>
              </a:solidFill>
              <a:cs typeface="Aparajita" panose="020B060402020202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endParaRPr lang="en-US" sz="2000" dirty="0">
              <a:solidFill>
                <a:schemeClr val="accent5">
                  <a:lumMod val="50000"/>
                </a:schemeClr>
              </a:solidFill>
              <a:cs typeface="Aparajita" panose="020B060402020202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endParaRPr lang="en-US" dirty="0">
              <a:solidFill>
                <a:schemeClr val="accent5">
                  <a:lumMod val="50000"/>
                </a:schemeClr>
              </a:solidFill>
              <a:cs typeface="Aparajita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cs typeface="Aparajita" panose="020B0604020202020204" pitchFamily="34" charset="0"/>
              </a:rPr>
              <a:t>Do bioactivity patterns make sense?</a:t>
            </a: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cs typeface="Aparajita" panose="020B0604020202020204" pitchFamily="34" charset="0"/>
              </a:rPr>
              <a:t>Are cell bioassay data in agreement with other lines of evidence?</a:t>
            </a:r>
          </a:p>
        </p:txBody>
      </p:sp>
    </p:spTree>
    <p:extLst>
      <p:ext uri="{BB962C8B-B14F-4D97-AF65-F5344CB8AC3E}">
        <p14:creationId xmlns:p14="http://schemas.microsoft.com/office/powerpoint/2010/main" val="94104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0256-9D9E-4EFE-83A8-B7FC56D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05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Our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298A-206E-4D09-9CD8-A48FC57C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62" y="1945757"/>
            <a:ext cx="8092888" cy="4231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Testing of various samples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Wastewater influents and effluents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Ambient waters (stream, river, stormwater)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Advanced treated water (microfiltration, reverse osmosis…)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Sediment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endParaRPr lang="en-US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Cell bioassay screening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ER</a:t>
            </a:r>
            <a:r>
              <a:rPr lang="el-GR" sz="2000" dirty="0">
                <a:cs typeface="Aparajita" panose="020B0604020202020204" pitchFamily="34" charset="0"/>
              </a:rPr>
              <a:t>α</a:t>
            </a:r>
            <a:r>
              <a:rPr lang="en-US" sz="2000" dirty="0">
                <a:cs typeface="Aparajita" panose="020B0604020202020204" pitchFamily="34" charset="0"/>
              </a:rPr>
              <a:t>, </a:t>
            </a:r>
            <a:r>
              <a:rPr lang="en-US" sz="2000" dirty="0" err="1">
                <a:cs typeface="Aparajita" panose="020B0604020202020204" pitchFamily="34" charset="0"/>
              </a:rPr>
              <a:t>AhR</a:t>
            </a:r>
            <a:r>
              <a:rPr lang="en-US" sz="2000" dirty="0">
                <a:cs typeface="Aparajita" panose="020B0604020202020204" pitchFamily="34" charset="0"/>
              </a:rPr>
              <a:t>, GR bioassays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endParaRPr lang="en-US" dirty="0">
              <a:cs typeface="Aparajit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2300" dirty="0">
                <a:cs typeface="Aparajita" panose="020B0604020202020204" pitchFamily="34" charset="0"/>
              </a:rPr>
              <a:t>Comparison with other lines of evidence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Targeted, non-targeted chemistry data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ct val="100000"/>
              <a:buFont typeface="Calibri" panose="020F0502020204030204" pitchFamily="34" charset="0"/>
              <a:buChar char="‐"/>
            </a:pPr>
            <a:r>
              <a:rPr lang="en-US" sz="2000" dirty="0">
                <a:cs typeface="Aparajita" panose="020B0604020202020204" pitchFamily="34" charset="0"/>
              </a:rPr>
              <a:t>Lab toxicity data, biological indices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E25221-8ECE-4B4F-B673-4043803E680A}"/>
              </a:ext>
            </a:extLst>
          </p:cNvPr>
          <p:cNvGrpSpPr/>
          <p:nvPr/>
        </p:nvGrpSpPr>
        <p:grpSpPr>
          <a:xfrm>
            <a:off x="7593273" y="2097492"/>
            <a:ext cx="1235459" cy="4022514"/>
            <a:chOff x="7231697" y="3857198"/>
            <a:chExt cx="1511110" cy="50095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CDAC4D-891C-416C-BE4D-8009332F1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6" r="17913"/>
            <a:stretch/>
          </p:blipFill>
          <p:spPr>
            <a:xfrm rot="5400000">
              <a:off x="7445023" y="3643873"/>
              <a:ext cx="1070391" cy="14970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CBB34C-0299-44BF-953A-467944447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08"/>
            <a:stretch/>
          </p:blipFill>
          <p:spPr>
            <a:xfrm>
              <a:off x="7231697" y="6483327"/>
              <a:ext cx="1497042" cy="10703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95270F-BCED-46D2-A858-AB4F708C7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510"/>
            <a:stretch/>
          </p:blipFill>
          <p:spPr>
            <a:xfrm>
              <a:off x="7245764" y="7796391"/>
              <a:ext cx="1497043" cy="1070393"/>
            </a:xfrm>
            <a:prstGeom prst="rect">
              <a:avLst/>
            </a:prstGeom>
          </p:spPr>
        </p:pic>
        <p:pic>
          <p:nvPicPr>
            <p:cNvPr id="8" name="Picture 4" descr="Image result for rain runoff">
              <a:extLst>
                <a:ext uri="{FF2B5EF4-FFF2-40B4-BE49-F238E27FC236}">
                  <a16:creationId xmlns:a16="http://schemas.microsoft.com/office/drawing/2014/main" id="{73AFE58B-F09B-44ED-9D33-1164F3D76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765" y="5170262"/>
              <a:ext cx="1497042" cy="107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903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DBDDCC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17905</TotalTime>
  <Words>1075</Words>
  <Application>Microsoft Office PowerPoint</Application>
  <PresentationFormat>On-screen Show (4:3)</PresentationFormat>
  <Paragraphs>271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Calibri</vt:lpstr>
      <vt:lpstr>Calibri (Body)</vt:lpstr>
      <vt:lpstr>Calibri Light</vt:lpstr>
      <vt:lpstr>Wingdings</vt:lpstr>
      <vt:lpstr>Office Theme</vt:lpstr>
      <vt:lpstr>Prism 8</vt:lpstr>
      <vt:lpstr>Bioanalytical Tools – Emerging technology to assess the impact of environmental contaminants</vt:lpstr>
      <vt:lpstr>Monitoring for CECs is a moving target</vt:lpstr>
      <vt:lpstr>Effects-based monitoring as an alternative</vt:lpstr>
      <vt:lpstr>Cell bioassays - background</vt:lpstr>
      <vt:lpstr>Cell bioassays- Mechanism</vt:lpstr>
      <vt:lpstr>Candidate cell bioassay endpoints</vt:lpstr>
      <vt:lpstr>Cell bioassays for environmental monitoring</vt:lpstr>
      <vt:lpstr>Key research questions</vt:lpstr>
      <vt:lpstr>Our approach</vt:lpstr>
      <vt:lpstr>Bioscreening of effluent-impacted rivers</vt:lpstr>
      <vt:lpstr>Reproducibility of results </vt:lpstr>
      <vt:lpstr>Bioscreening of coastal &amp; marine sediment</vt:lpstr>
      <vt:lpstr>Cell bioassay for site prioritization …</vt:lpstr>
      <vt:lpstr>… and guiding further testing</vt:lpstr>
      <vt:lpstr>Linking cell bioactivity to aquatic health</vt:lpstr>
      <vt:lpstr>– Example –  In vitro / in vivo estrogenic responses</vt:lpstr>
      <vt:lpstr>Using AOP knowledge to screen for toxicity</vt:lpstr>
      <vt:lpstr>Using AOP knowledge to screen for toxicity</vt:lpstr>
      <vt:lpstr>Lessons learned</vt:lpstr>
      <vt:lpstr>Towards application of cell bioassays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Alvine C. Mehinto</dc:creator>
  <cp:lastModifiedBy>Alvina Mehinto</cp:lastModifiedBy>
  <cp:revision>794</cp:revision>
  <dcterms:created xsi:type="dcterms:W3CDTF">2018-09-03T15:38:59Z</dcterms:created>
  <dcterms:modified xsi:type="dcterms:W3CDTF">2020-03-10T18:16:03Z</dcterms:modified>
</cp:coreProperties>
</file>